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29" r:id="rId2"/>
  </p:sldMasterIdLst>
  <p:notesMasterIdLst>
    <p:notesMasterId r:id="rId45"/>
  </p:notesMasterIdLst>
  <p:handoutMasterIdLst>
    <p:handoutMasterId r:id="rId46"/>
  </p:handoutMasterIdLst>
  <p:sldIdLst>
    <p:sldId id="369" r:id="rId3"/>
    <p:sldId id="288" r:id="rId4"/>
    <p:sldId id="336" r:id="rId5"/>
    <p:sldId id="335" r:id="rId6"/>
    <p:sldId id="370" r:id="rId7"/>
    <p:sldId id="340" r:id="rId8"/>
    <p:sldId id="372" r:id="rId9"/>
    <p:sldId id="373" r:id="rId10"/>
    <p:sldId id="374" r:id="rId11"/>
    <p:sldId id="365" r:id="rId12"/>
    <p:sldId id="366" r:id="rId13"/>
    <p:sldId id="342" r:id="rId14"/>
    <p:sldId id="384" r:id="rId15"/>
    <p:sldId id="375" r:id="rId16"/>
    <p:sldId id="376" r:id="rId17"/>
    <p:sldId id="378" r:id="rId18"/>
    <p:sldId id="380" r:id="rId19"/>
    <p:sldId id="379" r:id="rId20"/>
    <p:sldId id="377" r:id="rId21"/>
    <p:sldId id="381" r:id="rId22"/>
    <p:sldId id="382" r:id="rId23"/>
    <p:sldId id="383" r:id="rId24"/>
    <p:sldId id="343" r:id="rId25"/>
    <p:sldId id="344" r:id="rId26"/>
    <p:sldId id="367" r:id="rId27"/>
    <p:sldId id="346" r:id="rId28"/>
    <p:sldId id="347" r:id="rId29"/>
    <p:sldId id="368" r:id="rId30"/>
    <p:sldId id="351" r:id="rId31"/>
    <p:sldId id="353" r:id="rId32"/>
    <p:sldId id="352" r:id="rId33"/>
    <p:sldId id="354" r:id="rId34"/>
    <p:sldId id="358" r:id="rId35"/>
    <p:sldId id="355" r:id="rId36"/>
    <p:sldId id="356" r:id="rId37"/>
    <p:sldId id="357" r:id="rId38"/>
    <p:sldId id="361" r:id="rId39"/>
    <p:sldId id="362" r:id="rId40"/>
    <p:sldId id="364" r:id="rId41"/>
    <p:sldId id="363" r:id="rId42"/>
    <p:sldId id="360" r:id="rId43"/>
    <p:sldId id="371" r:id="rId44"/>
  </p:sldIdLst>
  <p:sldSz cx="9144000" cy="5143500" type="screen16x9"/>
  <p:notesSz cx="6858000" cy="9144000"/>
  <p:defaultTextStyle>
    <a:defPPr>
      <a:defRPr lang="de-DE"/>
    </a:defPPr>
    <a:lvl1pPr marL="0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5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5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1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7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1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77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2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1">
          <p15:clr>
            <a:srgbClr val="A4A3A4"/>
          </p15:clr>
        </p15:guide>
        <p15:guide id="2" orient="horz" pos="152">
          <p15:clr>
            <a:srgbClr val="A4A3A4"/>
          </p15:clr>
        </p15:guide>
        <p15:guide id="3" pos="5590">
          <p15:clr>
            <a:srgbClr val="A4A3A4"/>
          </p15:clr>
        </p15:guide>
        <p15:guide id="4" pos="1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00"/>
    <a:srgbClr val="000000"/>
    <a:srgbClr val="FFFFFF"/>
    <a:srgbClr val="FFFF00"/>
    <a:srgbClr val="E46C0A"/>
    <a:srgbClr val="A50021"/>
    <a:srgbClr val="008000"/>
    <a:srgbClr val="D40000"/>
    <a:srgbClr val="00FF00"/>
    <a:srgbClr val="DE5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2" autoAdjust="0"/>
    <p:restoredTop sz="93956" autoAdjust="0"/>
  </p:normalViewPr>
  <p:slideViewPr>
    <p:cSldViewPr snapToGrid="0" snapToObjects="1" showGuides="1">
      <p:cViewPr varScale="1">
        <p:scale>
          <a:sx n="138" d="100"/>
          <a:sy n="138" d="100"/>
        </p:scale>
        <p:origin x="144" y="126"/>
      </p:cViewPr>
      <p:guideLst>
        <p:guide orient="horz" pos="2681"/>
        <p:guide orient="horz" pos="152"/>
        <p:guide pos="5590"/>
        <p:guide pos="16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4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7738-67D4-2145-AE2C-7D3B7AB21CDE}" type="datetimeFigureOut">
              <a:rPr lang="de-DE" smtClean="0"/>
              <a:t>04.10.2020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455F7-C0E6-7340-B62F-7F9EB258B5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03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57A1E-8B94-574D-96D3-8BC89B48F792}" type="datetimeFigureOut">
              <a:rPr lang="de-DE" smtClean="0"/>
              <a:t>04.10.2020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4C72F-B32F-0947-8EA7-0D034CC47F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05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14589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29178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43767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58356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72945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87534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02123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16712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version 1991</a:t>
            </a:r>
          </a:p>
          <a:p>
            <a:r>
              <a:rPr lang="en-US" dirty="0"/>
              <a:t>GUI,</a:t>
            </a:r>
            <a:r>
              <a:rPr lang="en-US" baseline="0" dirty="0"/>
              <a:t> Web, scripting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552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8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lists and tuples are sequence data types that can store a collection of items.</a:t>
            </a:r>
          </a:p>
          <a:p>
            <a:r>
              <a:rPr lang="en-US" dirty="0" smtClean="0"/>
              <a:t>Each item stored in a list or a tuple can be of any data type.</a:t>
            </a:r>
          </a:p>
          <a:p>
            <a:r>
              <a:rPr lang="en-US" dirty="0" smtClean="0"/>
              <a:t>And you can also access any item by its index.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063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Integers</a:t>
            </a:r>
            <a:r>
              <a:rPr lang="de-DE" dirty="0" smtClean="0"/>
              <a:t> = ganze</a:t>
            </a:r>
            <a:r>
              <a:rPr lang="de-DE" baseline="0" dirty="0" smtClean="0"/>
              <a:t> Zahlen</a:t>
            </a:r>
          </a:p>
          <a:p>
            <a:r>
              <a:rPr lang="de-DE" baseline="0" dirty="0" err="1" smtClean="0"/>
              <a:t>Floats</a:t>
            </a:r>
            <a:r>
              <a:rPr lang="de-DE" baseline="0" dirty="0" smtClean="0"/>
              <a:t> = Zahlen mit Nachkommastellen</a:t>
            </a:r>
          </a:p>
          <a:p>
            <a:r>
              <a:rPr lang="de-DE" baseline="0" dirty="0" err="1" smtClean="0"/>
              <a:t>Complex</a:t>
            </a:r>
            <a:r>
              <a:rPr lang="de-DE" baseline="0" dirty="0" smtClean="0"/>
              <a:t> = komplexe Zahlen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560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76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095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004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211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736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of problems: https://stackoverflow.com/questions/28327123/installing-anaconda-python-pyhdf-and-netcdf4-for-windows-64-bit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89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E34B6C71-282F-1A41-8ADC-6BBE6E598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52700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73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6" y="257824"/>
            <a:ext cx="8616232" cy="196752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Textfeld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1411FF-5AC0-9B4A-8AFB-905CF2472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271505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itel +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257175" y="257823"/>
            <a:ext cx="6992681" cy="3132688"/>
          </a:xfrm>
          <a:prstGeom prst="rect">
            <a:avLst/>
          </a:prstGeom>
        </p:spPr>
        <p:txBody>
          <a:bodyPr vert="horz" lIns="82918" tIns="41459" rIns="82918" bIns="41459"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724393"/>
            <a:ext cx="6992681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 (max. 2 Zeilen)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13AE01D-670F-F54A-8529-F5F007B6C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420338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itel + Tex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257175" y="257825"/>
            <a:ext cx="4738571" cy="2912252"/>
          </a:xfrm>
          <a:prstGeom prst="rect">
            <a:avLst/>
          </a:prstGeom>
        </p:spPr>
        <p:txBody>
          <a:bodyPr vert="horz" lIns="82918" tIns="41459" rIns="82918" bIns="41459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368630" y="257823"/>
            <a:ext cx="3505495" cy="29122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Ggf. Textfeld für Bildinformationen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724393"/>
            <a:ext cx="6992681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 (max. 2 Zeilen)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54747F7F-F770-6B4A-A025-E8AB5323F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2795456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itel + Tex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418167" y="1135996"/>
            <a:ext cx="3427021" cy="30690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Textfeld für Bildinformationen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8172" y="331468"/>
            <a:ext cx="8367016" cy="5409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22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quarter" idx="16" hasCustomPrompt="1"/>
          </p:nvPr>
        </p:nvSpPr>
        <p:spPr>
          <a:xfrm>
            <a:off x="329043" y="1135996"/>
            <a:ext cx="4814457" cy="3269317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1800" b="1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742896" indent="-285729">
              <a:buFont typeface="Arial" panose="020B0604020202020204" pitchFamily="34" charset="0"/>
              <a:buChar char="•"/>
              <a:defRPr sz="1400" b="0">
                <a:latin typeface="Helvetica" panose="020B0604020202020204" pitchFamily="34" charset="0"/>
                <a:cs typeface="Helvetica" panose="020B0604020202020204" pitchFamily="34" charset="0"/>
              </a:defRPr>
            </a:lvl2pPr>
          </a:lstStyle>
          <a:p>
            <a:pPr lvl="0"/>
            <a:r>
              <a:rPr lang="de-DE" dirty="0"/>
              <a:t>Inhalt</a:t>
            </a:r>
          </a:p>
          <a:p>
            <a:pPr lvl="1"/>
            <a:r>
              <a:rPr lang="de-DE" dirty="0" err="1"/>
              <a:t>subpoint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7"/>
          </p:nvPr>
        </p:nvSpPr>
        <p:spPr>
          <a:xfrm>
            <a:off x="478172" y="4733709"/>
            <a:ext cx="349868" cy="274637"/>
          </a:xfrm>
          <a:solidFill>
            <a:srgbClr val="FFFFFF">
              <a:alpha val="69804"/>
            </a:srgbClr>
          </a:solidFill>
          <a:effectLst>
            <a:softEdge rad="31750"/>
          </a:effectLst>
        </p:spPr>
        <p:txBody>
          <a:bodyPr/>
          <a:lstStyle/>
          <a:p>
            <a:fld id="{1D522143-CE50-46CE-BAE4-BFE55FD4A96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6C08E73-0350-AE4B-B60E-3614059B5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152694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sz="quarter" idx="14" hasCustomPrompt="1"/>
          </p:nvPr>
        </p:nvSpPr>
        <p:spPr>
          <a:xfrm>
            <a:off x="4764851" y="257824"/>
            <a:ext cx="4109274" cy="3101196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1800" b="1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764851" y="3727562"/>
            <a:ext cx="4109274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/ Text</a:t>
            </a:r>
          </a:p>
          <a:p>
            <a:pPr lvl="0"/>
            <a:r>
              <a:rPr lang="de-DE" dirty="0"/>
              <a:t>und Unterschrift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quarter" idx="16" hasCustomPrompt="1"/>
          </p:nvPr>
        </p:nvSpPr>
        <p:spPr>
          <a:xfrm>
            <a:off x="257175" y="257824"/>
            <a:ext cx="4109274" cy="3101196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1800" b="1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57175" y="3727562"/>
            <a:ext cx="4109274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/ Text</a:t>
            </a:r>
          </a:p>
          <a:p>
            <a:pPr lvl="0"/>
            <a:r>
              <a:rPr lang="de-DE" dirty="0"/>
              <a:t>und Unterschrift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8B2BCB30-8F84-2648-88CF-CC429951F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5518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528231" y="439269"/>
            <a:ext cx="8087538" cy="2148016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algn="l">
              <a:defRPr sz="3600" b="1" baseline="0">
                <a:latin typeface="Helvetica"/>
                <a:cs typeface="Helvetica"/>
              </a:defRPr>
            </a:lvl1pPr>
          </a:lstStyle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28231" y="2903634"/>
            <a:ext cx="8087538" cy="9118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Name des </a:t>
            </a:r>
            <a:r>
              <a:rPr lang="en-US" dirty="0" err="1"/>
              <a:t>Vortragenden</a:t>
            </a:r>
            <a:endParaRPr lang="en-US" dirty="0"/>
          </a:p>
          <a:p>
            <a:pPr lvl="0"/>
            <a:r>
              <a:rPr lang="de-DE" dirty="0"/>
              <a:t>G</a:t>
            </a:r>
            <a:r>
              <a:rPr lang="en-US" dirty="0" err="1"/>
              <a:t>gf</a:t>
            </a:r>
            <a:r>
              <a:rPr lang="en-US" dirty="0"/>
              <a:t>. </a:t>
            </a:r>
            <a:r>
              <a:rPr lang="de-DE" dirty="0" err="1"/>
              <a:t>w</a:t>
            </a:r>
            <a:r>
              <a:rPr lang="en-US" dirty="0" err="1"/>
              <a:t>eiter</a:t>
            </a:r>
            <a:r>
              <a:rPr lang="en-US" dirty="0"/>
              <a:t> </a:t>
            </a:r>
            <a:r>
              <a:rPr lang="en-US" dirty="0" err="1"/>
              <a:t>Namen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4" name="Bild 3" descr="leibniz_logoEN_PP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0" y="4131844"/>
            <a:ext cx="952020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4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9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528231" y="439269"/>
            <a:ext cx="8087538" cy="2148016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algn="l">
              <a:defRPr sz="3600" b="1" baseline="0">
                <a:latin typeface="Helvetica"/>
                <a:cs typeface="Helvetica"/>
              </a:defRPr>
            </a:lvl1pPr>
          </a:lstStyle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28231" y="2903634"/>
            <a:ext cx="8087538" cy="9118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Name des </a:t>
            </a:r>
            <a:r>
              <a:rPr lang="en-US" dirty="0" err="1"/>
              <a:t>Vortragenden</a:t>
            </a:r>
            <a:endParaRPr lang="en-US" dirty="0"/>
          </a:p>
          <a:p>
            <a:pPr lvl="0"/>
            <a:r>
              <a:rPr lang="de-DE" dirty="0"/>
              <a:t>G</a:t>
            </a:r>
            <a:r>
              <a:rPr lang="en-US" dirty="0" err="1"/>
              <a:t>gf</a:t>
            </a:r>
            <a:r>
              <a:rPr lang="en-US" dirty="0"/>
              <a:t>. </a:t>
            </a:r>
            <a:r>
              <a:rPr lang="de-DE" dirty="0" err="1"/>
              <a:t>w</a:t>
            </a:r>
            <a:r>
              <a:rPr lang="en-US" dirty="0" err="1"/>
              <a:t>eiter</a:t>
            </a:r>
            <a:r>
              <a:rPr lang="en-US" dirty="0"/>
              <a:t> </a:t>
            </a:r>
            <a:r>
              <a:rPr lang="en-US" dirty="0" err="1"/>
              <a:t>Namen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4" name="Bild 3" descr="leibniz_logoEN_PP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0" y="4131844"/>
            <a:ext cx="952020" cy="619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26F698F-067F-DD4E-B1F9-A971316CAD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06404" y="3933705"/>
            <a:ext cx="796673" cy="10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436880" y="4737996"/>
            <a:ext cx="391160" cy="406399"/>
          </a:xfrm>
          <a:prstGeom prst="rect">
            <a:avLst/>
          </a:prstGeom>
          <a:solidFill>
            <a:srgbClr val="FFFFFF">
              <a:alpha val="69804"/>
            </a:srgbClr>
          </a:solidFill>
          <a:effectLst>
            <a:softEdge rad="31750"/>
          </a:effectLst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D522143-CE50-46CE-BAE4-BFE55FD4A96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Bild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29" y="4719956"/>
            <a:ext cx="1082034" cy="380328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6A652C08-6308-6A49-A0EC-7017144CA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5774" y="4779069"/>
            <a:ext cx="417275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A26D45-ED44-E94E-A8DB-DE0E7D3115A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30494" y="4422650"/>
            <a:ext cx="580213" cy="7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2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31" r:id="rId7"/>
    <p:sldLayoutId id="2147483733" r:id="rId8"/>
  </p:sldLayoutIdLst>
  <p:hf hdr="0" dt="0"/>
  <p:txStyles>
    <p:titleStyle>
      <a:lvl1pPr algn="ctr" defTabSz="45716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6" indent="-342876" algn="l" defTabSz="45716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6" indent="-285729" algn="l" defTabSz="45716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7" indent="-228583" algn="l" defTabSz="45716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5" indent="-228583" algn="l" defTabSz="45716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52" indent="-228583" algn="l" defTabSz="45716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9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85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52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9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4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1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7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5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02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9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6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86050" y="4767263"/>
            <a:ext cx="3771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0C134-5FC5-4C3D-B66C-94919898C34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7/index.html" TargetMode="External"/><Relationship Id="rId2" Type="http://schemas.openxmlformats.org/officeDocument/2006/relationships/hyperlink" Target="https://ipgp.github.io/scientific_python_cheat_sheet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7/index.html" TargetMode="External"/><Relationship Id="rId2" Type="http://schemas.openxmlformats.org/officeDocument/2006/relationships/hyperlink" Target="https://ipgp.github.io/scientific_python_cheat_sheet/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youtube.com/watch?v=Z1Yd7upQsXY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unidata.github.io/netcdf4-python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content/pdf/10.1007/978-3-030-50356-7.pdf" TargetMode="External"/><Relationship Id="rId3" Type="http://schemas.openxmlformats.org/officeDocument/2006/relationships/hyperlink" Target="http://docs.python-guide.org/en/latest/" TargetMode="External"/><Relationship Id="rId7" Type="http://schemas.openxmlformats.org/officeDocument/2006/relationships/hyperlink" Target="https://github.com/juliangaal/python-cheat-sheet" TargetMode="External"/><Relationship Id="rId12" Type="http://schemas.openxmlformats.org/officeDocument/2006/relationships/image" Target="../media/image43.jpg"/><Relationship Id="rId2" Type="http://schemas.openxmlformats.org/officeDocument/2006/relationships/hyperlink" Target="http://www.diveintopython3.net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wcarpentry.github.io/python-novice-gapminder/" TargetMode="External"/><Relationship Id="rId11" Type="http://schemas.openxmlformats.org/officeDocument/2006/relationships/hyperlink" Target="https://www.youtube.com/watch?v=6gdNUDs6QPc" TargetMode="External"/><Relationship Id="rId5" Type="http://schemas.openxmlformats.org/officeDocument/2006/relationships/hyperlink" Target="https://github.com/jrjohansson/scientific-python-lectures" TargetMode="External"/><Relationship Id="rId10" Type="http://schemas.openxmlformats.org/officeDocument/2006/relationships/hyperlink" Target="https://www.youtube.com/watch?v=gtejJ3RCddE" TargetMode="External"/><Relationship Id="rId4" Type="http://schemas.openxmlformats.org/officeDocument/2006/relationships/hyperlink" Target="https://www.scipy-lectures.org/" TargetMode="External"/><Relationship Id="rId9" Type="http://schemas.openxmlformats.org/officeDocument/2006/relationships/hyperlink" Target="https://www.youtube.com/watch?v=rfscVS0vtbw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#section=window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ccount.jetbrains.com/log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>
              <a:tabLst>
                <a:tab pos="358775" algn="l"/>
              </a:tabLst>
            </a:pPr>
            <a:r>
              <a:rPr lang="en-US" sz="2400" dirty="0"/>
              <a:t>0 Installation &amp; Introduction</a:t>
            </a:r>
            <a:br>
              <a:rPr lang="en-US" sz="2400" dirty="0"/>
            </a:br>
            <a:r>
              <a:rPr lang="en-US" sz="2400" dirty="0"/>
              <a:t>1 Basics</a:t>
            </a:r>
            <a:br>
              <a:rPr lang="en-US" sz="2400" dirty="0"/>
            </a:br>
            <a:r>
              <a:rPr lang="en-US" sz="2400" dirty="0"/>
              <a:t>2 standard library</a:t>
            </a:r>
            <a:br>
              <a:rPr lang="en-US" sz="2400" dirty="0"/>
            </a:br>
            <a:r>
              <a:rPr lang="en-US" sz="2400" dirty="0"/>
              <a:t>3 numpy and matplotlib</a:t>
            </a:r>
            <a:br>
              <a:rPr lang="en-US" sz="2400" dirty="0"/>
            </a:br>
            <a:r>
              <a:rPr lang="en-US" sz="2400" dirty="0"/>
              <a:t>4 netCDF4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5CEB5-B2BE-134E-B049-F1FAB184176B}"/>
              </a:ext>
            </a:extLst>
          </p:cNvPr>
          <p:cNvSpPr/>
          <p:nvPr/>
        </p:nvSpPr>
        <p:spPr>
          <a:xfrm>
            <a:off x="295275" y="431250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/>
              <a:t>Martin Radenz (</a:t>
            </a:r>
            <a:r>
              <a:rPr lang="de-DE" sz="800" dirty="0" err="1"/>
              <a:t>radenz@tropos.de</a:t>
            </a:r>
            <a:r>
              <a:rPr lang="de-DE" sz="800" dirty="0"/>
              <a:t>) </a:t>
            </a:r>
          </a:p>
          <a:p>
            <a:r>
              <a:rPr lang="de-DE" sz="800" dirty="0">
                <a:solidFill>
                  <a:srgbClr val="000000"/>
                </a:solidFill>
              </a:rPr>
              <a:t>Willi Schimmel (</a:t>
            </a:r>
            <a:r>
              <a:rPr lang="de-DE" sz="8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800" dirty="0">
                <a:solidFill>
                  <a:srgbClr val="000000"/>
                </a:solidFill>
              </a:rPr>
              <a:t>) </a:t>
            </a:r>
          </a:p>
          <a:p>
            <a:r>
              <a:rPr lang="de-DE" sz="800" dirty="0">
                <a:solidFill>
                  <a:srgbClr val="000000"/>
                </a:solidFill>
              </a:rPr>
              <a:t>Teresa Vogl (</a:t>
            </a:r>
            <a:r>
              <a:rPr lang="de-DE" sz="800" dirty="0" err="1">
                <a:solidFill>
                  <a:srgbClr val="000000"/>
                </a:solidFill>
              </a:rPr>
              <a:t>teresa.vogl@uni-leipzig.de</a:t>
            </a:r>
            <a:r>
              <a:rPr lang="de-DE" sz="800" dirty="0">
                <a:solidFill>
                  <a:srgbClr val="000000"/>
                </a:solidFill>
              </a:rPr>
              <a:t>) </a:t>
            </a:r>
          </a:p>
          <a:p>
            <a:endParaRPr lang="de-DE" sz="800" dirty="0"/>
          </a:p>
          <a:p>
            <a:endParaRPr lang="de-DE" sz="800" dirty="0"/>
          </a:p>
          <a:p>
            <a:r>
              <a:rPr lang="de-DE" sz="800" dirty="0"/>
              <a:t>LIM, 05. </a:t>
            </a:r>
            <a:r>
              <a:rPr lang="de-DE" sz="800" dirty="0" err="1"/>
              <a:t>October</a:t>
            </a:r>
            <a:r>
              <a:rPr lang="de-DE" sz="8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861507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will be covered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777183"/>
            <a:ext cx="4814457" cy="1507592"/>
          </a:xfrm>
        </p:spPr>
        <p:txBody>
          <a:bodyPr/>
          <a:lstStyle/>
          <a:p>
            <a:r>
              <a:rPr lang="en-US" dirty="0"/>
              <a:t>Basics</a:t>
            </a:r>
          </a:p>
          <a:p>
            <a:r>
              <a:rPr lang="en-US" dirty="0"/>
              <a:t>standard library</a:t>
            </a:r>
          </a:p>
          <a:p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matplotlib</a:t>
            </a:r>
            <a:endParaRPr lang="en-US" dirty="0"/>
          </a:p>
          <a:p>
            <a:r>
              <a:rPr lang="en-US" dirty="0" err="1"/>
              <a:t>netcdf</a:t>
            </a:r>
            <a:endParaRPr lang="en-US" dirty="0"/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329043" y="2284774"/>
            <a:ext cx="8367016" cy="5409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167" rtl="0" eaLnBrk="1" latinLnBrk="0" hangingPunct="1">
              <a:spcBef>
                <a:spcPts val="0"/>
              </a:spcBef>
              <a:buFont typeface="Arial"/>
              <a:buNone/>
              <a:defRPr sz="2200" b="1" kern="1200" baseline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be covered</a:t>
            </a:r>
          </a:p>
        </p:txBody>
      </p:sp>
      <p:sp>
        <p:nvSpPr>
          <p:cNvPr id="8" name="Inhaltsplatzhalter 3"/>
          <p:cNvSpPr txBox="1">
            <a:spLocks/>
          </p:cNvSpPr>
          <p:nvPr/>
        </p:nvSpPr>
        <p:spPr>
          <a:xfrm>
            <a:off x="329042" y="2761609"/>
            <a:ext cx="4814457" cy="1507592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classes &amp; advanced stuff</a:t>
            </a:r>
          </a:p>
          <a:p>
            <a:r>
              <a:rPr lang="en-US" dirty="0"/>
              <a:t>git version control</a:t>
            </a:r>
          </a:p>
          <a:p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39FE5B3-22E5-9748-A33A-F59CA6AA8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891855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1: Basics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B09772-F299-6A4F-9C49-167803128535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b="1" dirty="0">
                <a:solidFill>
                  <a:srgbClr val="000000"/>
                </a:solidFill>
              </a:rPr>
              <a:t>Teresa Vogl (</a:t>
            </a:r>
            <a:r>
              <a:rPr lang="de-DE" sz="1600" b="1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b="1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97812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6"/>
          </p:nvPr>
        </p:nvSpPr>
        <p:spPr>
          <a:xfrm>
            <a:off x="329043" y="706759"/>
            <a:ext cx="4814457" cy="3269317"/>
          </a:xfrm>
        </p:spPr>
        <p:txBody>
          <a:bodyPr/>
          <a:lstStyle/>
          <a:p>
            <a:pPr marL="0" indent="0">
              <a:buNone/>
            </a:pPr>
            <a:r>
              <a:rPr lang="de-DE" u="sng" dirty="0" err="1" smtClean="0"/>
              <a:t>Jupyter</a:t>
            </a:r>
            <a:r>
              <a:rPr lang="de-DE" u="sng" dirty="0" smtClean="0"/>
              <a:t> Notebooks</a:t>
            </a:r>
            <a:endParaRPr lang="en-US" u="sng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975" y="331468"/>
            <a:ext cx="4964342" cy="305774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4523510" y="3675994"/>
            <a:ext cx="34108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https://jupyter-notebook-beginner-guide.readthedocs.io/en/latest/what_is_jupyter.html</a:t>
            </a:r>
          </a:p>
        </p:txBody>
      </p:sp>
      <p:sp>
        <p:nvSpPr>
          <p:cNvPr id="10" name="Inhaltsplatzhalter 3"/>
          <p:cNvSpPr txBox="1">
            <a:spLocks/>
          </p:cNvSpPr>
          <p:nvPr/>
        </p:nvSpPr>
        <p:spPr>
          <a:xfrm>
            <a:off x="257175" y="1117150"/>
            <a:ext cx="3882739" cy="2063895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 smtClean="0"/>
              <a:t>“notebooks” = documents which contain both code and text elements (paragraph, equations, figures, links, etc…). </a:t>
            </a:r>
            <a:endParaRPr lang="en-US" sz="1400" b="0" dirty="0"/>
          </a:p>
          <a:p>
            <a:r>
              <a:rPr lang="en-US" sz="1400" b="0" dirty="0"/>
              <a:t>The </a:t>
            </a:r>
            <a:r>
              <a:rPr lang="en-US" sz="1400" b="0" dirty="0" err="1"/>
              <a:t>Jupyter</a:t>
            </a:r>
            <a:r>
              <a:rPr lang="en-US" sz="1400" b="0" dirty="0"/>
              <a:t> Notebook App is a server-client application that allows editing and running notebook documents via a web browser. </a:t>
            </a:r>
          </a:p>
          <a:p>
            <a:r>
              <a:rPr lang="de-DE" sz="1400" b="0" dirty="0" smtClean="0"/>
              <a:t>Kernels: </a:t>
            </a:r>
            <a:r>
              <a:rPr lang="en-US" sz="1400" b="0" dirty="0" smtClean="0"/>
              <a:t>A </a:t>
            </a:r>
            <a:r>
              <a:rPr lang="en-US" sz="1400" b="0" dirty="0"/>
              <a:t>notebook kernel is a “computational engine” that executes the code contained in a Notebook document. </a:t>
            </a:r>
          </a:p>
          <a:p>
            <a:r>
              <a:rPr lang="en-US" sz="1400" b="0" dirty="0"/>
              <a:t>When you open a Notebook document, the associated kernel is automatically launched. When the notebook is executed (either cell-by-cell or with menu Cell -&gt; Run All), the kernel performs the computation and produces the results. </a:t>
            </a:r>
          </a:p>
        </p:txBody>
      </p:sp>
    </p:spTree>
    <p:extLst>
      <p:ext uri="{BB962C8B-B14F-4D97-AF65-F5344CB8AC3E}">
        <p14:creationId xmlns:p14="http://schemas.microsoft.com/office/powerpoint/2010/main" val="3156790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3269317"/>
          </a:xfrm>
        </p:spPr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types (float, string, list, tuple, </a:t>
            </a:r>
            <a:r>
              <a:rPr lang="en-US" dirty="0" err="1"/>
              <a:t>dict</a:t>
            </a:r>
            <a:r>
              <a:rPr lang="en-US" dirty="0"/>
              <a:t>)</a:t>
            </a:r>
          </a:p>
          <a:p>
            <a:r>
              <a:rPr lang="en-US" dirty="0"/>
              <a:t>if-else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Reference Sheet: </a:t>
            </a:r>
            <a:r>
              <a:rPr lang="en-US" dirty="0">
                <a:hlinkClick r:id="rId2"/>
              </a:rPr>
              <a:t>https://ipgp.github.io/scientific_python_cheat_sheet/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Documentation: </a:t>
            </a:r>
            <a:r>
              <a:rPr lang="en-US" u="sng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https://docs.python.org/3.7/index.html</a:t>
            </a: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384886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3269317"/>
          </a:xfrm>
        </p:spPr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types (float, string, list, tuple, </a:t>
            </a:r>
            <a:r>
              <a:rPr lang="en-US" dirty="0" err="1"/>
              <a:t>dict</a:t>
            </a:r>
            <a:r>
              <a:rPr lang="en-US" dirty="0"/>
              <a:t>)</a:t>
            </a:r>
          </a:p>
          <a:p>
            <a:r>
              <a:rPr lang="en-US" dirty="0"/>
              <a:t>if-else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Reference Sheet: </a:t>
            </a:r>
            <a:r>
              <a:rPr lang="en-US" dirty="0">
                <a:hlinkClick r:id="rId2"/>
              </a:rPr>
              <a:t>https://ipgp.github.io/scientific_python_cheat_sheet/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Documentation: </a:t>
            </a:r>
            <a:r>
              <a:rPr lang="en-US" u="sng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https://docs.python.org/3.7/index.html</a:t>
            </a: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212349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7"/>
            <a:ext cx="8155200" cy="202782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Types: </a:t>
            </a:r>
            <a:r>
              <a:rPr lang="en-US" u="sng" dirty="0" smtClean="0"/>
              <a:t>“numeric” types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Integers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b="0" i="1" dirty="0" err="1" smtClean="0">
                <a:sym typeface="Wingdings" panose="05000000000000000000" pitchFamily="2" charset="2"/>
              </a:rPr>
              <a:t>int</a:t>
            </a:r>
            <a:endParaRPr lang="de-DE" b="0" i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Floating </a:t>
            </a:r>
            <a:r>
              <a:rPr lang="de-DE" dirty="0" err="1" smtClean="0">
                <a:sym typeface="Wingdings" panose="05000000000000000000" pitchFamily="2" charset="2"/>
              </a:rPr>
              <a:t>point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numbers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b="0" i="1" dirty="0" err="1" smtClean="0">
                <a:sym typeface="Wingdings" panose="05000000000000000000" pitchFamily="2" charset="2"/>
              </a:rPr>
              <a:t>float</a:t>
            </a:r>
            <a:endParaRPr lang="de-DE" b="0" i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Complex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numbers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containing</a:t>
            </a:r>
            <a:r>
              <a:rPr lang="de-DE" dirty="0" smtClean="0">
                <a:sym typeface="Wingdings" panose="05000000000000000000" pitchFamily="2" charset="2"/>
              </a:rPr>
              <a:t> a real </a:t>
            </a:r>
            <a:r>
              <a:rPr lang="de-DE" dirty="0" err="1" smtClean="0">
                <a:sym typeface="Wingdings" panose="05000000000000000000" pitchFamily="2" charset="2"/>
              </a:rPr>
              <a:t>part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an </a:t>
            </a:r>
            <a:r>
              <a:rPr lang="de-DE" dirty="0" err="1" smtClean="0">
                <a:sym typeface="Wingdings" panose="05000000000000000000" pitchFamily="2" charset="2"/>
              </a:rPr>
              <a:t>imaginary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part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which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each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are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floating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number</a:t>
            </a:r>
            <a:r>
              <a:rPr lang="de-DE" dirty="0" smtClean="0">
                <a:sym typeface="Wingdings" panose="05000000000000000000" pitchFamily="2" charset="2"/>
              </a:rPr>
              <a:t>) </a:t>
            </a:r>
            <a:r>
              <a:rPr lang="de-DE" b="0" i="1" dirty="0" err="1" smtClean="0">
                <a:sym typeface="Wingdings" panose="05000000000000000000" pitchFamily="2" charset="2"/>
              </a:rPr>
              <a:t>complex</a:t>
            </a:r>
            <a:endParaRPr lang="en-US" b="0" i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52167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87821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Types: </a:t>
            </a:r>
            <a:r>
              <a:rPr lang="en-US" u="sng" dirty="0" smtClean="0"/>
              <a:t>strings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Textual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data</a:t>
            </a:r>
            <a:r>
              <a:rPr lang="de-DE" dirty="0" smtClean="0">
                <a:sym typeface="Wingdings" panose="05000000000000000000" pitchFamily="2" charset="2"/>
              </a:rPr>
              <a:t> in Python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handeled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b="0" i="1" dirty="0" err="1" smtClean="0">
                <a:sym typeface="Wingdings" panose="05000000000000000000" pitchFamily="2" charset="2"/>
              </a:rPr>
              <a:t>str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objects</a:t>
            </a:r>
            <a:r>
              <a:rPr lang="de-DE" dirty="0" smtClean="0">
                <a:sym typeface="Wingdings" panose="05000000000000000000" pitchFamily="2" charset="2"/>
              </a:rPr>
              <a:t>, or </a:t>
            </a:r>
            <a:r>
              <a:rPr lang="de-DE" b="0" i="1" dirty="0" err="1" smtClean="0">
                <a:sym typeface="Wingdings" panose="05000000000000000000" pitchFamily="2" charset="2"/>
              </a:rPr>
              <a:t>strings</a:t>
            </a:r>
            <a:r>
              <a:rPr lang="de-DE" dirty="0" smtClean="0">
                <a:sym typeface="Wingdings" panose="05000000000000000000" pitchFamily="2" charset="2"/>
              </a:rPr>
              <a:t>. Strings </a:t>
            </a:r>
            <a:r>
              <a:rPr lang="de-DE" dirty="0" err="1" smtClean="0">
                <a:sym typeface="Wingdings" panose="05000000000000000000" pitchFamily="2" charset="2"/>
              </a:rPr>
              <a:t>are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immutable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sequences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Unicode </a:t>
            </a:r>
            <a:r>
              <a:rPr lang="de-DE" dirty="0" err="1" smtClean="0">
                <a:sym typeface="Wingdings" panose="05000000000000000000" pitchFamily="2" charset="2"/>
              </a:rPr>
              <a:t>code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points</a:t>
            </a:r>
            <a:r>
              <a:rPr lang="de-DE" dirty="0" smtClean="0">
                <a:sym typeface="Wingdings" panose="05000000000000000000" pitchFamily="2" charset="2"/>
              </a:rPr>
              <a:t>. String </a:t>
            </a:r>
            <a:r>
              <a:rPr lang="de-DE" dirty="0" err="1" smtClean="0">
                <a:sym typeface="Wingdings" panose="05000000000000000000" pitchFamily="2" charset="2"/>
              </a:rPr>
              <a:t>literals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written</a:t>
            </a:r>
            <a:r>
              <a:rPr lang="de-DE" dirty="0" smtClean="0">
                <a:sym typeface="Wingdings" panose="05000000000000000000" pitchFamily="2" charset="2"/>
              </a:rPr>
              <a:t> in a </a:t>
            </a:r>
            <a:r>
              <a:rPr lang="de-DE" dirty="0" err="1" smtClean="0">
                <a:sym typeface="Wingdings" panose="05000000000000000000" pitchFamily="2" charset="2"/>
              </a:rPr>
              <a:t>variety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ways</a:t>
            </a:r>
            <a:r>
              <a:rPr lang="de-DE" dirty="0" smtClean="0">
                <a:sym typeface="Wingdings" panose="05000000000000000000" pitchFamily="2" charset="2"/>
              </a:rPr>
              <a:t>: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b="0" i="1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b="0" i="1" dirty="0">
                <a:sym typeface="Wingdings" panose="05000000000000000000" pitchFamily="2" charset="2"/>
              </a:rPr>
              <a:t>    Single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: '</a:t>
            </a:r>
            <a:r>
              <a:rPr lang="de-DE" b="0" i="1" dirty="0" err="1">
                <a:sym typeface="Wingdings" panose="05000000000000000000" pitchFamily="2" charset="2"/>
              </a:rPr>
              <a:t>allows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embedded</a:t>
            </a:r>
            <a:r>
              <a:rPr lang="de-DE" b="0" i="1" dirty="0">
                <a:sym typeface="Wingdings" panose="05000000000000000000" pitchFamily="2" charset="2"/>
              </a:rPr>
              <a:t> "double"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 smtClean="0">
                <a:sym typeface="Wingdings" panose="05000000000000000000" pitchFamily="2" charset="2"/>
              </a:rPr>
              <a:t>'</a:t>
            </a:r>
            <a:endParaRPr lang="de-DE" b="0" i="1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b="0" i="1" dirty="0">
                <a:sym typeface="Wingdings" panose="05000000000000000000" pitchFamily="2" charset="2"/>
              </a:rPr>
              <a:t>    Double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: "</a:t>
            </a:r>
            <a:r>
              <a:rPr lang="de-DE" b="0" i="1" dirty="0" err="1">
                <a:sym typeface="Wingdings" panose="05000000000000000000" pitchFamily="2" charset="2"/>
              </a:rPr>
              <a:t>allows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embedded</a:t>
            </a:r>
            <a:r>
              <a:rPr lang="de-DE" b="0" i="1" dirty="0">
                <a:sym typeface="Wingdings" panose="05000000000000000000" pitchFamily="2" charset="2"/>
              </a:rPr>
              <a:t> '</a:t>
            </a:r>
            <a:r>
              <a:rPr lang="de-DE" b="0" i="1" dirty="0" err="1">
                <a:sym typeface="Wingdings" panose="05000000000000000000" pitchFamily="2" charset="2"/>
              </a:rPr>
              <a:t>single</a:t>
            </a:r>
            <a:r>
              <a:rPr lang="de-DE" b="0" i="1" dirty="0">
                <a:sym typeface="Wingdings" panose="05000000000000000000" pitchFamily="2" charset="2"/>
              </a:rPr>
              <a:t>'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 smtClean="0">
                <a:sym typeface="Wingdings" panose="05000000000000000000" pitchFamily="2" charset="2"/>
              </a:rPr>
              <a:t>".</a:t>
            </a:r>
            <a:endParaRPr lang="de-DE" b="0" i="1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b="0" i="1" dirty="0">
                <a:sym typeface="Wingdings" panose="05000000000000000000" pitchFamily="2" charset="2"/>
              </a:rPr>
              <a:t>    Triple </a:t>
            </a:r>
            <a:r>
              <a:rPr lang="de-DE" b="0" i="1" dirty="0" err="1">
                <a:sym typeface="Wingdings" panose="05000000000000000000" pitchFamily="2" charset="2"/>
              </a:rPr>
              <a:t>quoted</a:t>
            </a:r>
            <a:r>
              <a:rPr lang="de-DE" b="0" i="1" dirty="0">
                <a:sym typeface="Wingdings" panose="05000000000000000000" pitchFamily="2" charset="2"/>
              </a:rPr>
              <a:t>: '''</a:t>
            </a:r>
            <a:r>
              <a:rPr lang="de-DE" b="0" i="1" dirty="0" err="1">
                <a:sym typeface="Wingdings" panose="05000000000000000000" pitchFamily="2" charset="2"/>
              </a:rPr>
              <a:t>Three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single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''', """</a:t>
            </a:r>
            <a:r>
              <a:rPr lang="de-DE" b="0" i="1" dirty="0" err="1">
                <a:sym typeface="Wingdings" panose="05000000000000000000" pitchFamily="2" charset="2"/>
              </a:rPr>
              <a:t>Three</a:t>
            </a:r>
            <a:r>
              <a:rPr lang="de-DE" b="0" i="1" dirty="0">
                <a:sym typeface="Wingdings" panose="05000000000000000000" pitchFamily="2" charset="2"/>
              </a:rPr>
              <a:t> double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 smtClean="0">
                <a:sym typeface="Wingdings" panose="05000000000000000000" pitchFamily="2" charset="2"/>
              </a:rPr>
              <a:t>""„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b="0" i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„f </a:t>
            </a:r>
            <a:r>
              <a:rPr lang="de-DE" dirty="0" err="1" smtClean="0">
                <a:sym typeface="Wingdings" panose="05000000000000000000" pitchFamily="2" charset="2"/>
              </a:rPr>
              <a:t>strings</a:t>
            </a:r>
            <a:r>
              <a:rPr lang="de-DE" dirty="0" smtClean="0">
                <a:sym typeface="Wingdings" panose="05000000000000000000" pitchFamily="2" charset="2"/>
              </a:rPr>
              <a:t>“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b="0" u="sng" dirty="0">
              <a:solidFill>
                <a:schemeClr val="tx2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793" y="3989542"/>
            <a:ext cx="44577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87821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Types: </a:t>
            </a:r>
            <a:r>
              <a:rPr lang="en-US" u="sng" dirty="0" smtClean="0"/>
              <a:t>lists, tuples, dictionaries</a:t>
            </a:r>
          </a:p>
          <a:p>
            <a:pPr marL="0" indent="0">
              <a:buNone/>
            </a:pPr>
            <a:endParaRPr lang="en-US" u="sng" dirty="0" smtClean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Lists [a, b, c]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Tuples</a:t>
            </a:r>
            <a:r>
              <a:rPr lang="de-DE" dirty="0" smtClean="0">
                <a:sym typeface="Wingdings" panose="05000000000000000000" pitchFamily="2" charset="2"/>
              </a:rPr>
              <a:t> (a, b, c)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Dictionaries</a:t>
            </a:r>
            <a:r>
              <a:rPr lang="de-DE" dirty="0" smtClean="0">
                <a:sym typeface="Wingdings" panose="05000000000000000000" pitchFamily="2" charset="2"/>
              </a:rPr>
              <a:t> {‘a‘: a, ‘b‘: b‚ ‘c‘: c}</a:t>
            </a: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endParaRPr lang="de-DE" b="0" u="sng" dirty="0">
              <a:solidFill>
                <a:schemeClr val="tx2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9496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7"/>
            <a:ext cx="8155200" cy="372114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Indexing/ </a:t>
            </a:r>
            <a:r>
              <a:rPr lang="en-US" u="sng" dirty="0" err="1" smtClean="0"/>
              <a:t>subsetting</a:t>
            </a:r>
            <a:endParaRPr lang="en-US" u="sng" dirty="0" smtClean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endParaRPr lang="de-DE" b="0" u="sng" dirty="0">
              <a:solidFill>
                <a:schemeClr val="tx2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Zero-</a:t>
            </a:r>
            <a:r>
              <a:rPr lang="de-DE" dirty="0" err="1" smtClean="0"/>
              <a:t>based</a:t>
            </a:r>
            <a:endParaRPr lang="de-DE" dirty="0" smtClean="0"/>
          </a:p>
          <a:p>
            <a:r>
              <a:rPr lang="de-DE" dirty="0" smtClean="0"/>
              <a:t>Python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index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end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list</a:t>
            </a:r>
            <a:r>
              <a:rPr lang="de-DE" dirty="0" smtClean="0"/>
              <a:t> (</a:t>
            </a:r>
            <a:r>
              <a:rPr lang="de-DE" dirty="0" err="1" smtClean="0"/>
              <a:t>index</a:t>
            </a:r>
            <a:r>
              <a:rPr lang="de-DE" dirty="0" smtClean="0"/>
              <a:t> -1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element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1799082"/>
            <a:ext cx="3124200" cy="2286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453896" y="19493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1907982" y="1981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2209668" y="1981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2505192" y="1981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3038476" y="1995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4</a:t>
            </a:r>
            <a:endParaRPr lang="en-US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11" y="2468894"/>
            <a:ext cx="1724025" cy="295275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 flipV="1">
            <a:off x="1453896" y="2688336"/>
            <a:ext cx="64008" cy="237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1819656" y="2688336"/>
            <a:ext cx="274980" cy="237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1055086" y="2861053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>
                <a:solidFill>
                  <a:schemeClr val="accent1"/>
                </a:solidFill>
              </a:rPr>
              <a:t>start</a:t>
            </a:r>
            <a:endParaRPr lang="de-DE" sz="1400" b="1" dirty="0" smtClean="0">
              <a:solidFill>
                <a:schemeClr val="accent1"/>
              </a:solidFill>
            </a:endParaRPr>
          </a:p>
          <a:p>
            <a:r>
              <a:rPr lang="de-DE" sz="1400" b="1" dirty="0" smtClean="0">
                <a:solidFill>
                  <a:schemeClr val="accent1"/>
                </a:solidFill>
              </a:rPr>
              <a:t>(</a:t>
            </a:r>
            <a:r>
              <a:rPr lang="de-DE" sz="1400" b="1" dirty="0" err="1" smtClean="0">
                <a:solidFill>
                  <a:schemeClr val="accent1"/>
                </a:solidFill>
              </a:rPr>
              <a:t>included</a:t>
            </a:r>
            <a:r>
              <a:rPr lang="de-DE" sz="1400" b="1" dirty="0" smtClean="0">
                <a:solidFill>
                  <a:schemeClr val="accent1"/>
                </a:solidFill>
              </a:rPr>
              <a:t>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2046302" y="2799165"/>
            <a:ext cx="1231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>
                <a:solidFill>
                  <a:schemeClr val="accent1"/>
                </a:solidFill>
              </a:rPr>
              <a:t>stop</a:t>
            </a:r>
            <a:endParaRPr lang="de-DE" sz="1400" b="1" dirty="0" smtClean="0">
              <a:solidFill>
                <a:schemeClr val="accent1"/>
              </a:solidFill>
            </a:endParaRPr>
          </a:p>
          <a:p>
            <a:r>
              <a:rPr lang="de-DE" sz="1400" b="1" dirty="0" smtClean="0">
                <a:solidFill>
                  <a:schemeClr val="accent1"/>
                </a:solidFill>
              </a:rPr>
              <a:t>(not </a:t>
            </a:r>
            <a:r>
              <a:rPr lang="de-DE" sz="1400" b="1" dirty="0" err="1" smtClean="0">
                <a:solidFill>
                  <a:schemeClr val="accent1"/>
                </a:solidFill>
              </a:rPr>
              <a:t>included</a:t>
            </a:r>
            <a:r>
              <a:rPr lang="de-DE" sz="1400" b="1" dirty="0" smtClean="0">
                <a:solidFill>
                  <a:schemeClr val="accent1"/>
                </a:solidFill>
              </a:rPr>
              <a:t>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130" y="2626056"/>
            <a:ext cx="13525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3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5216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Truth value testing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Any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tested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truth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value</a:t>
            </a:r>
            <a:endParaRPr lang="de-DE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By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default</a:t>
            </a:r>
            <a:r>
              <a:rPr lang="de-DE" dirty="0" smtClean="0">
                <a:sym typeface="Wingdings" panose="05000000000000000000" pitchFamily="2" charset="2"/>
              </a:rPr>
              <a:t>, an </a:t>
            </a:r>
            <a:r>
              <a:rPr lang="de-DE" dirty="0" err="1" smtClean="0">
                <a:sym typeface="Wingdings" panose="05000000000000000000" pitchFamily="2" charset="2"/>
              </a:rPr>
              <a:t>object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considered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true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unless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its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class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defines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method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returns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False</a:t>
            </a:r>
            <a:r>
              <a:rPr lang="de-DE" dirty="0" smtClean="0">
                <a:sym typeface="Wingdings" panose="05000000000000000000" pitchFamily="2" charset="2"/>
              </a:rPr>
              <a:t>, e.g.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None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False</a:t>
            </a:r>
            <a:endParaRPr lang="de-DE" dirty="0" smtClean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Zero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numeric</a:t>
            </a:r>
            <a:r>
              <a:rPr lang="de-DE" dirty="0" smtClean="0">
                <a:sym typeface="Wingdings" panose="05000000000000000000" pitchFamily="2" charset="2"/>
              </a:rPr>
              <a:t> type (0, 0.0, 0j, …)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Empty </a:t>
            </a:r>
            <a:r>
              <a:rPr lang="de-DE" dirty="0" err="1" smtClean="0">
                <a:sym typeface="Wingdings" panose="05000000000000000000" pitchFamily="2" charset="2"/>
              </a:rPr>
              <a:t>sequences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collections</a:t>
            </a:r>
            <a:r>
              <a:rPr lang="de-DE" dirty="0" smtClean="0">
                <a:sym typeface="Wingdings" panose="05000000000000000000" pitchFamily="2" charset="2"/>
              </a:rPr>
              <a:t> [], {}, (), ‘ ‘</a:t>
            </a:r>
            <a:endParaRPr lang="en-US" dirty="0" smtClean="0"/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3404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0: Installation &amp; Introduction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F70A8A-874F-7941-A0AE-017331957F6A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4E99E-9D8D-AA4F-8F93-D3F5720299C2}"/>
              </a:ext>
            </a:extLst>
          </p:cNvPr>
          <p:cNvSpPr txBox="1"/>
          <p:nvPr/>
        </p:nvSpPr>
        <p:spPr>
          <a:xfrm>
            <a:off x="1054902" y="2777422"/>
            <a:ext cx="625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Recommended </a:t>
            </a:r>
            <a:r>
              <a:rPr lang="en-GB" sz="1600" dirty="0" smtClean="0"/>
              <a:t>Video</a:t>
            </a:r>
            <a:r>
              <a:rPr lang="en-GB" sz="1600" dirty="0"/>
              <a:t>:	</a:t>
            </a:r>
            <a:r>
              <a:rPr lang="en-GB" sz="1600" dirty="0">
                <a:hlinkClick r:id="rId4"/>
              </a:rPr>
              <a:t>https://www.youtube.com/watch?v=Z1Yd7upQsXY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4197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5216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If/ else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Conditions</a:t>
            </a:r>
            <a:r>
              <a:rPr lang="de-DE" dirty="0" smtClean="0">
                <a:sym typeface="Wingdings" panose="05000000000000000000" pitchFamily="2" charset="2"/>
              </a:rPr>
              <a:t> :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Equals</a:t>
            </a:r>
            <a:r>
              <a:rPr lang="de-DE" dirty="0" smtClean="0">
                <a:sym typeface="Wingdings" panose="05000000000000000000" pitchFamily="2" charset="2"/>
              </a:rPr>
              <a:t> a ==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Not </a:t>
            </a:r>
            <a:r>
              <a:rPr lang="de-DE" dirty="0" err="1" smtClean="0">
                <a:sym typeface="Wingdings" panose="05000000000000000000" pitchFamily="2" charset="2"/>
              </a:rPr>
              <a:t>equals</a:t>
            </a:r>
            <a:r>
              <a:rPr lang="de-DE" dirty="0" smtClean="0">
                <a:sym typeface="Wingdings" panose="05000000000000000000" pitchFamily="2" charset="2"/>
              </a:rPr>
              <a:t> a !=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Less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a &lt;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Less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or </a:t>
            </a:r>
            <a:r>
              <a:rPr lang="de-DE" dirty="0" err="1" smtClean="0">
                <a:sym typeface="Wingdings" panose="05000000000000000000" pitchFamily="2" charset="2"/>
              </a:rPr>
              <a:t>equal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a &lt;=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Greater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a &gt;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Greater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or </a:t>
            </a:r>
            <a:r>
              <a:rPr lang="de-DE" dirty="0" err="1" smtClean="0">
                <a:sym typeface="Wingdings" panose="05000000000000000000" pitchFamily="2" charset="2"/>
              </a:rPr>
              <a:t>equal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a &gt;= b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These </a:t>
            </a:r>
            <a:r>
              <a:rPr lang="de-DE" dirty="0" err="1" smtClean="0">
                <a:sym typeface="Wingdings" panose="05000000000000000000" pitchFamily="2" charset="2"/>
              </a:rPr>
              <a:t>conditions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used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by</a:t>
            </a:r>
            <a:r>
              <a:rPr lang="de-DE" dirty="0" smtClean="0">
                <a:sym typeface="Wingdings" panose="05000000000000000000" pitchFamily="2" charset="2"/>
              </a:rPr>
              <a:t> „</a:t>
            </a:r>
            <a:r>
              <a:rPr lang="de-DE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“ </a:t>
            </a:r>
            <a:r>
              <a:rPr lang="de-DE" dirty="0" err="1" smtClean="0">
                <a:sym typeface="Wingdings" panose="05000000000000000000" pitchFamily="2" charset="2"/>
              </a:rPr>
              <a:t>statements</a:t>
            </a:r>
            <a:endParaRPr lang="de-DE" dirty="0"/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21476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5216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Loops</a:t>
            </a: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7348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5216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functions</a:t>
            </a:r>
          </a:p>
          <a:p>
            <a:pPr marL="0" indent="0">
              <a:buNone/>
            </a:pPr>
            <a:endParaRPr lang="de-DE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de-DE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d</a:t>
            </a:r>
            <a:r>
              <a:rPr lang="de-DE" dirty="0" err="1" smtClean="0">
                <a:solidFill>
                  <a:schemeClr val="accent1"/>
                </a:solidFill>
              </a:rPr>
              <a:t>ef</a:t>
            </a:r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 smtClean="0"/>
              <a:t>function_name</a:t>
            </a:r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de-DE" dirty="0" smtClean="0">
                <a:solidFill>
                  <a:schemeClr val="accent2"/>
                </a:solidFill>
              </a:rPr>
              <a:t>argument_1</a:t>
            </a:r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de-DE" dirty="0" smtClean="0">
                <a:solidFill>
                  <a:schemeClr val="accent2"/>
                </a:solidFill>
              </a:rPr>
              <a:t>argument_2</a:t>
            </a:r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…)</a:t>
            </a:r>
            <a:r>
              <a:rPr lang="de-DE" dirty="0" smtClean="0">
                <a:solidFill>
                  <a:schemeClr val="accent1"/>
                </a:solidFill>
              </a:rPr>
              <a:t>:</a:t>
            </a:r>
          </a:p>
          <a:p>
            <a:pPr marL="0" indent="0">
              <a:buNone/>
            </a:pPr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do </a:t>
            </a:r>
            <a:r>
              <a:rPr lang="de-DE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some</a:t>
            </a:r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stuff</a:t>
            </a:r>
            <a:endParaRPr lang="de-DE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de-DE" u="dotted" dirty="0">
                <a:uFill>
                  <a:solidFill>
                    <a:schemeClr val="accent4"/>
                  </a:solidFill>
                </a:uFill>
              </a:rPr>
              <a:t>    </a:t>
            </a:r>
            <a:r>
              <a:rPr lang="de-DE" dirty="0" err="1" smtClean="0">
                <a:solidFill>
                  <a:schemeClr val="accent1"/>
                </a:solidFill>
              </a:rPr>
              <a:t>return</a:t>
            </a:r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result</a:t>
            </a:r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0" y="3172968"/>
            <a:ext cx="230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D100"/>
                </a:solidFill>
              </a:rPr>
              <a:t>4 </a:t>
            </a:r>
            <a:r>
              <a:rPr lang="de-DE" b="1" dirty="0" err="1" smtClean="0">
                <a:solidFill>
                  <a:srgbClr val="FFD100"/>
                </a:solidFill>
              </a:rPr>
              <a:t>spaces</a:t>
            </a:r>
            <a:r>
              <a:rPr lang="de-DE" b="1" dirty="0" smtClean="0">
                <a:solidFill>
                  <a:srgbClr val="FFD100"/>
                </a:solidFill>
              </a:rPr>
              <a:t> </a:t>
            </a:r>
            <a:r>
              <a:rPr lang="de-DE" b="1" dirty="0" err="1" smtClean="0">
                <a:solidFill>
                  <a:srgbClr val="FFD100"/>
                </a:solidFill>
              </a:rPr>
              <a:t>indentation</a:t>
            </a:r>
            <a:r>
              <a:rPr lang="de-DE" b="1" dirty="0" smtClean="0">
                <a:solidFill>
                  <a:srgbClr val="FFD100"/>
                </a:solidFill>
              </a:rPr>
              <a:t>!!</a:t>
            </a:r>
            <a:endParaRPr lang="en-US" b="1" dirty="0">
              <a:solidFill>
                <a:srgbClr val="FFD1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527639" y="1809259"/>
            <a:ext cx="98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chemeClr val="accent1"/>
                </a:solidFill>
              </a:rPr>
              <a:t>colon</a:t>
            </a:r>
            <a:r>
              <a:rPr lang="de-DE" b="1" dirty="0" smtClean="0">
                <a:solidFill>
                  <a:schemeClr val="accent1"/>
                </a:solidFill>
              </a:rPr>
              <a:t>!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0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705600" y="1135996"/>
            <a:ext cx="2139588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str.split</a:t>
            </a:r>
            <a:r>
              <a:rPr lang="en-US" dirty="0"/>
              <a:t>(char)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 through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decision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6009261" cy="32693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that prints all words in a sentence starting with t or b and call it with </a:t>
            </a:r>
            <a:r>
              <a:rPr lang="en-US" dirty="0" err="1"/>
              <a:t>lorenzquote</a:t>
            </a:r>
            <a:r>
              <a:rPr lang="en-US" dirty="0"/>
              <a:t>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b="65243"/>
          <a:stretch/>
        </p:blipFill>
        <p:spPr>
          <a:xfrm>
            <a:off x="478172" y="2127283"/>
            <a:ext cx="5400675" cy="86737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2135204"/>
            <a:ext cx="5400675" cy="2495550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D187DAB5-3F10-014B-A476-108CD7A3C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5724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2" y="1135996"/>
            <a:ext cx="5339191" cy="3356063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8131A6F9-B47F-414F-B880-9D7DDBAD1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70284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2: standard library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F680B-EE0E-4D4C-9B2D-8CC6457DA064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672999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standard library – ‘batteries included’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70901" cy="3269317"/>
          </a:xfrm>
        </p:spPr>
        <p:txBody>
          <a:bodyPr/>
          <a:lstStyle/>
          <a:p>
            <a:r>
              <a:rPr lang="en-US" dirty="0"/>
              <a:t>python offers a lot of libraries out of the box</a:t>
            </a:r>
          </a:p>
          <a:p>
            <a:pPr lvl="1"/>
            <a:r>
              <a:rPr lang="en-US" b="1" dirty="0"/>
              <a:t>date and time</a:t>
            </a:r>
          </a:p>
          <a:p>
            <a:pPr lvl="1"/>
            <a:r>
              <a:rPr lang="en-US" b="1" dirty="0" err="1"/>
              <a:t>os</a:t>
            </a:r>
            <a:r>
              <a:rPr lang="en-US" b="1" dirty="0"/>
              <a:t> interaction</a:t>
            </a:r>
          </a:p>
          <a:p>
            <a:pPr lvl="1"/>
            <a:r>
              <a:rPr lang="en-US" b="1" dirty="0"/>
              <a:t>regex</a:t>
            </a:r>
          </a:p>
          <a:p>
            <a:pPr lvl="1"/>
            <a:r>
              <a:rPr lang="en-US" b="1" dirty="0"/>
              <a:t>databases</a:t>
            </a:r>
          </a:p>
          <a:p>
            <a:pPr lvl="1"/>
            <a:r>
              <a:rPr lang="en-US" b="1" dirty="0"/>
              <a:t>compressing (zip, tar, …)</a:t>
            </a:r>
          </a:p>
          <a:p>
            <a:pPr lvl="1"/>
            <a:r>
              <a:rPr lang="en-US" b="1" dirty="0"/>
              <a:t>csv treatment</a:t>
            </a:r>
          </a:p>
          <a:p>
            <a:pPr lvl="1"/>
            <a:r>
              <a:rPr lang="en-US" b="1" dirty="0"/>
              <a:t>network</a:t>
            </a:r>
          </a:p>
          <a:p>
            <a:pPr lvl="1"/>
            <a:r>
              <a:rPr lang="en-US" b="1" dirty="0"/>
              <a:t>command line parsing</a:t>
            </a:r>
          </a:p>
          <a:p>
            <a:pPr lvl="1"/>
            <a:r>
              <a:rPr lang="en-US" b="1" dirty="0"/>
              <a:t>documentation</a:t>
            </a:r>
          </a:p>
          <a:p>
            <a:pPr lvl="1"/>
            <a:r>
              <a:rPr lang="en-US" b="1" dirty="0"/>
              <a:t>…</a:t>
            </a:r>
          </a:p>
          <a:p>
            <a:pPr lvl="1"/>
            <a:endParaRPr lang="en-US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103881" y="1471971"/>
            <a:ext cx="1631368" cy="5158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8F5B1711-F678-DF41-94D7-DD66B774A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73141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705600" y="1135996"/>
            <a:ext cx="2139588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while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list.append</a:t>
            </a:r>
            <a:r>
              <a:rPr lang="en-US" dirty="0"/>
              <a:t>(</a:t>
            </a:r>
            <a:r>
              <a:rPr lang="en-US" dirty="0" err="1"/>
              <a:t>elem</a:t>
            </a:r>
            <a:r>
              <a:rPr lang="en-US" dirty="0"/>
              <a:t>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6009261" cy="32693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that returns a list of dates between a given start and a given end.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b="92659"/>
          <a:stretch/>
        </p:blipFill>
        <p:spPr>
          <a:xfrm>
            <a:off x="560607" y="1818165"/>
            <a:ext cx="3860318" cy="21736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07" y="1818165"/>
            <a:ext cx="3860318" cy="2960904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A603B9A-E87C-FB4F-B298-62397EA38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01317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Part 3: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BB2613-A1F0-F347-B4EC-7A0BE8F21233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pic>
        <p:nvPicPr>
          <p:cNvPr id="7" name="Grafik 4">
            <a:extLst>
              <a:ext uri="{FF2B5EF4-FFF2-40B4-BE49-F238E27FC236}">
                <a16:creationId xmlns:a16="http://schemas.microsoft.com/office/drawing/2014/main" id="{55988CA3-2D44-AC43-8A3F-F82B3F058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6" y="2173703"/>
            <a:ext cx="2339141" cy="9283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16FDE4-A2DA-8D43-BB12-8A77FC86D6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0" t="14982" r="13948" b="23366"/>
          <a:stretch/>
        </p:blipFill>
        <p:spPr>
          <a:xfrm>
            <a:off x="4826441" y="2359841"/>
            <a:ext cx="3013545" cy="707666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8B9C163-69A9-0245-85E7-EFBC219BDD26}"/>
              </a:ext>
            </a:extLst>
          </p:cNvPr>
          <p:cNvSpPr txBox="1">
            <a:spLocks/>
          </p:cNvSpPr>
          <p:nvPr/>
        </p:nvSpPr>
        <p:spPr>
          <a:xfrm>
            <a:off x="4213833" y="2713674"/>
            <a:ext cx="690403" cy="33221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800" dirty="0"/>
              <a:t>and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43652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854" y="1868881"/>
            <a:ext cx="7894444" cy="844793"/>
          </a:xfrm>
        </p:spPr>
        <p:txBody>
          <a:bodyPr/>
          <a:lstStyle/>
          <a:p>
            <a:r>
              <a:rPr lang="en-US" sz="1800" dirty="0"/>
              <a:t>Python Crash-Course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Part 3: </a:t>
            </a:r>
            <a:r>
              <a:rPr lang="en-US" sz="2800" dirty="0" err="1"/>
              <a:t>numpy</a:t>
            </a:r>
            <a:endParaRPr lang="de-DE" sz="1200" dirty="0"/>
          </a:p>
        </p:txBody>
      </p:sp>
      <p:sp>
        <p:nvSpPr>
          <p:cNvPr id="7" name="Rechteck 6"/>
          <p:cNvSpPr/>
          <p:nvPr/>
        </p:nvSpPr>
        <p:spPr>
          <a:xfrm>
            <a:off x="391886" y="3865348"/>
            <a:ext cx="1354412" cy="91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6" y="2173703"/>
            <a:ext cx="2339141" cy="92834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0" t="14982" r="13948" b="23366"/>
          <a:stretch/>
        </p:blipFill>
        <p:spPr>
          <a:xfrm>
            <a:off x="4826441" y="2359841"/>
            <a:ext cx="3013545" cy="707666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4213833" y="2713674"/>
            <a:ext cx="690403" cy="33221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800" dirty="0"/>
              <a:t>and</a:t>
            </a:r>
            <a:endParaRPr lang="de-DE" sz="12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A874E64-5BD4-9C44-90F8-672BC3F7B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DE875CFB-E57E-D741-A842-331D38BD2099}"/>
              </a:ext>
            </a:extLst>
          </p:cNvPr>
          <p:cNvSpPr txBox="1">
            <a:spLocks/>
          </p:cNvSpPr>
          <p:nvPr/>
        </p:nvSpPr>
        <p:spPr>
          <a:xfrm>
            <a:off x="439999" y="3671047"/>
            <a:ext cx="8087538" cy="126470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baseline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Martin Radenz (radenz@tropos.de) </a:t>
            </a:r>
          </a:p>
          <a:p>
            <a:r>
              <a:rPr lang="de-DE" sz="1400">
                <a:solidFill>
                  <a:srgbClr val="C00000"/>
                </a:solidFill>
              </a:rPr>
              <a:t>Willi Schimmel (willi.schimmel@uni-leipzig.de) </a:t>
            </a:r>
          </a:p>
          <a:p>
            <a:r>
              <a:rPr lang="de-DE" sz="1400">
                <a:solidFill>
                  <a:srgbClr val="C00000"/>
                </a:solidFill>
              </a:rPr>
              <a:t>Teresa Vogl (teresa.vogl@uni-leipzig.de) </a:t>
            </a:r>
          </a:p>
          <a:p>
            <a:endParaRPr lang="de-DE" sz="1400"/>
          </a:p>
          <a:p>
            <a:endParaRPr lang="de-DE" sz="1400"/>
          </a:p>
          <a:p>
            <a:r>
              <a:rPr lang="de-DE" sz="1200"/>
              <a:t>LIM, 04.07.2018, </a:t>
            </a:r>
            <a:r>
              <a:rPr lang="de-DE" sz="1200">
                <a:solidFill>
                  <a:srgbClr val="C00000"/>
                </a:solidFill>
              </a:rPr>
              <a:t>02.05.2019</a:t>
            </a:r>
          </a:p>
          <a:p>
            <a:r>
              <a:rPr lang="de-DE" sz="1200"/>
              <a:t>TROPOS, 22.03.2019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93514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general purpose</a:t>
            </a:r>
          </a:p>
          <a:p>
            <a:r>
              <a:rPr lang="en-US" dirty="0"/>
              <a:t>multi-paradigm</a:t>
            </a:r>
          </a:p>
          <a:p>
            <a:r>
              <a:rPr lang="en-US" dirty="0"/>
              <a:t>interpreted</a:t>
            </a:r>
          </a:p>
          <a:p>
            <a:pPr marL="0" indent="0">
              <a:buNone/>
            </a:pPr>
            <a:r>
              <a:rPr lang="en-US" dirty="0"/>
              <a:t>programming language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Inhaltsplatzhalter 3"/>
          <p:cNvSpPr txBox="1">
            <a:spLocks/>
          </p:cNvSpPr>
          <p:nvPr/>
        </p:nvSpPr>
        <p:spPr>
          <a:xfrm>
            <a:off x="2615035" y="1135996"/>
            <a:ext cx="4814457" cy="3269317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free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used for (almost) everything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imperative, object-oriented, functional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 compiled as FORTRAN or C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9"/>
          <a:stretch/>
        </p:blipFill>
        <p:spPr>
          <a:xfrm>
            <a:off x="5548711" y="229002"/>
            <a:ext cx="3400708" cy="1066476"/>
          </a:xfrm>
          <a:prstGeom prst="rect">
            <a:avLst/>
          </a:prstGeom>
        </p:spPr>
      </p:pic>
      <p:sp>
        <p:nvSpPr>
          <p:cNvPr id="8" name="Inhaltsplatzhalter 3"/>
          <p:cNvSpPr txBox="1">
            <a:spLocks/>
          </p:cNvSpPr>
          <p:nvPr/>
        </p:nvSpPr>
        <p:spPr>
          <a:xfrm>
            <a:off x="7061141" y="1448517"/>
            <a:ext cx="2178276" cy="1368666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but scientific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stack also with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external libraries</a:t>
            </a:r>
          </a:p>
        </p:txBody>
      </p:sp>
      <p:sp>
        <p:nvSpPr>
          <p:cNvPr id="11" name="Freihandform 10"/>
          <p:cNvSpPr/>
          <p:nvPr/>
        </p:nvSpPr>
        <p:spPr>
          <a:xfrm>
            <a:off x="5796087" y="1912443"/>
            <a:ext cx="1304428" cy="280516"/>
          </a:xfrm>
          <a:custGeom>
            <a:avLst/>
            <a:gdLst>
              <a:gd name="connsiteX0" fmla="*/ 1273057 w 1273057"/>
              <a:gd name="connsiteY0" fmla="*/ 47445 h 278033"/>
              <a:gd name="connsiteX1" fmla="*/ 605147 w 1273057"/>
              <a:gd name="connsiteY1" fmla="*/ 7688 h 278033"/>
              <a:gd name="connsiteX2" fmla="*/ 96264 w 1273057"/>
              <a:gd name="connsiteY2" fmla="*/ 182617 h 278033"/>
              <a:gd name="connsiteX3" fmla="*/ 848 w 1273057"/>
              <a:gd name="connsiteY3" fmla="*/ 278033 h 278033"/>
              <a:gd name="connsiteX0" fmla="*/ 1242379 w 1242379"/>
              <a:gd name="connsiteY0" fmla="*/ 47445 h 295178"/>
              <a:gd name="connsiteX1" fmla="*/ 574469 w 1242379"/>
              <a:gd name="connsiteY1" fmla="*/ 7688 h 295178"/>
              <a:gd name="connsiteX2" fmla="*/ 65586 w 1242379"/>
              <a:gd name="connsiteY2" fmla="*/ 182617 h 295178"/>
              <a:gd name="connsiteX3" fmla="*/ 8270 w 1242379"/>
              <a:gd name="connsiteY3" fmla="*/ 295178 h 295178"/>
              <a:gd name="connsiteX0" fmla="*/ 1176793 w 1176793"/>
              <a:gd name="connsiteY0" fmla="*/ 47445 h 182617"/>
              <a:gd name="connsiteX1" fmla="*/ 508883 w 1176793"/>
              <a:gd name="connsiteY1" fmla="*/ 7688 h 182617"/>
              <a:gd name="connsiteX2" fmla="*/ 0 w 1176793"/>
              <a:gd name="connsiteY2" fmla="*/ 182617 h 182617"/>
              <a:gd name="connsiteX0" fmla="*/ 1220608 w 1220608"/>
              <a:gd name="connsiteY0" fmla="*/ 50108 h 223380"/>
              <a:gd name="connsiteX1" fmla="*/ 552698 w 1220608"/>
              <a:gd name="connsiteY1" fmla="*/ 10351 h 223380"/>
              <a:gd name="connsiteX2" fmla="*/ 0 w 1220608"/>
              <a:gd name="connsiteY2" fmla="*/ 223380 h 223380"/>
              <a:gd name="connsiteX0" fmla="*/ 1220608 w 1220608"/>
              <a:gd name="connsiteY0" fmla="*/ 50108 h 223380"/>
              <a:gd name="connsiteX1" fmla="*/ 552698 w 1220608"/>
              <a:gd name="connsiteY1" fmla="*/ 10351 h 223380"/>
              <a:gd name="connsiteX2" fmla="*/ 0 w 1220608"/>
              <a:gd name="connsiteY2" fmla="*/ 223380 h 223380"/>
              <a:gd name="connsiteX0" fmla="*/ 1304428 w 1304428"/>
              <a:gd name="connsiteY0" fmla="*/ 53904 h 280516"/>
              <a:gd name="connsiteX1" fmla="*/ 636518 w 1304428"/>
              <a:gd name="connsiteY1" fmla="*/ 14147 h 280516"/>
              <a:gd name="connsiteX2" fmla="*/ 0 w 1304428"/>
              <a:gd name="connsiteY2" fmla="*/ 280516 h 2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428" h="280516">
                <a:moveTo>
                  <a:pt x="1304428" y="53904"/>
                </a:moveTo>
                <a:cubicBezTo>
                  <a:pt x="1068539" y="22761"/>
                  <a:pt x="853923" y="-23622"/>
                  <a:pt x="636518" y="14147"/>
                </a:cubicBezTo>
                <a:cubicBezTo>
                  <a:pt x="419113" y="51916"/>
                  <a:pt x="153421" y="165926"/>
                  <a:pt x="0" y="280516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AA5F2984-0CC8-8D4D-B13B-7650D5A44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18968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python for science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9" b="5638"/>
          <a:stretch/>
        </p:blipFill>
        <p:spPr>
          <a:xfrm>
            <a:off x="137781" y="261770"/>
            <a:ext cx="7630643" cy="4246620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CD2B5DA-09E6-FA43-8FDE-EB430064B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3796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4813579" y="1208598"/>
            <a:ext cx="4814457" cy="3363401"/>
          </a:xfrm>
        </p:spPr>
        <p:txBody>
          <a:bodyPr/>
          <a:lstStyle/>
          <a:p>
            <a:pPr marL="182563" indent="-182563"/>
            <a:r>
              <a:rPr lang="en-US" dirty="0"/>
              <a:t>python library for multi-dimensional</a:t>
            </a:r>
            <a:br>
              <a:rPr lang="en-US" dirty="0"/>
            </a:br>
            <a:r>
              <a:rPr lang="en-US" dirty="0"/>
              <a:t>arrays and calculations</a:t>
            </a:r>
          </a:p>
          <a:p>
            <a:pPr marL="182563" indent="-182563"/>
            <a:r>
              <a:rPr lang="en-US" dirty="0"/>
              <a:t>used by many other libraries</a:t>
            </a:r>
          </a:p>
          <a:p>
            <a:pPr marL="182563" indent="-182563"/>
            <a:endParaRPr lang="en-US" dirty="0"/>
          </a:p>
          <a:p>
            <a:pPr marL="182563" indent="-182563"/>
            <a:r>
              <a:rPr lang="en-US" dirty="0"/>
              <a:t>zero based indexing</a:t>
            </a:r>
          </a:p>
          <a:p>
            <a:pPr marL="182563" indent="-182563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7" y="135172"/>
            <a:ext cx="4384781" cy="4538726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216970" y="177579"/>
            <a:ext cx="2102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50" charset="0"/>
                <a:hlinkClick r:id="rId3"/>
              </a:rPr>
              <a:t>http://www.numpy.org/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9" name="Pfeil nach rechts 8"/>
          <p:cNvSpPr/>
          <p:nvPr/>
        </p:nvSpPr>
        <p:spPr>
          <a:xfrm rot="10800000">
            <a:off x="1954577" y="3474718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 rot="10800000">
            <a:off x="1539664" y="3722358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66F1C8D-EBDA-1341-A1D5-A110306CB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160446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/>
          <a:srcRect l="26295" b="28696"/>
          <a:stretch/>
        </p:blipFill>
        <p:spPr>
          <a:xfrm>
            <a:off x="6217440" y="3322910"/>
            <a:ext cx="1735005" cy="1702291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338304" y="408796"/>
            <a:ext cx="2506884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np.exp</a:t>
            </a:r>
            <a:r>
              <a:rPr lang="en-US" dirty="0"/>
              <a:t>(array)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np.log(array)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np.sin</a:t>
            </a:r>
            <a:r>
              <a:rPr lang="en-US" dirty="0"/>
              <a:t>(array)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811034"/>
            <a:ext cx="6009261" cy="35942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for calculating the dew point and another one for the </a:t>
            </a:r>
            <a:r>
              <a:rPr lang="en-US" dirty="0" err="1"/>
              <a:t>u,v</a:t>
            </a:r>
            <a:r>
              <a:rPr lang="en-US" dirty="0"/>
              <a:t> wind components.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08" y="2332745"/>
            <a:ext cx="2996889" cy="60434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/>
          <a:srcRect b="88029"/>
          <a:stretch/>
        </p:blipFill>
        <p:spPr>
          <a:xfrm>
            <a:off x="160372" y="1735986"/>
            <a:ext cx="5592512" cy="22798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t="58315" b="29995"/>
          <a:stretch/>
        </p:blipFill>
        <p:spPr>
          <a:xfrm>
            <a:off x="160372" y="3371352"/>
            <a:ext cx="5592512" cy="22263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/>
          <a:srcRect t="-2" b="51978"/>
          <a:stretch/>
        </p:blipFill>
        <p:spPr>
          <a:xfrm>
            <a:off x="160372" y="1735985"/>
            <a:ext cx="5592512" cy="91461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/>
          <a:srcRect t="58316" b="2951"/>
          <a:stretch/>
        </p:blipFill>
        <p:spPr>
          <a:xfrm>
            <a:off x="160372" y="3371352"/>
            <a:ext cx="5592512" cy="737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6278400" y="1685585"/>
                <a:ext cx="2865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relative humidity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</m:oMath>
                </a14:m>
                <a:endParaRPr lang="en-US" sz="1600" b="0" dirty="0"/>
              </a:p>
              <a:p>
                <a:r>
                  <a:rPr lang="en-US" sz="1200" dirty="0"/>
                  <a:t>e: partial pressure water vapor</a:t>
                </a:r>
              </a:p>
              <a:p>
                <a:r>
                  <a:rPr lang="en-US" sz="1200" dirty="0"/>
                  <a:t>E: saturation water vapor pressure</a:t>
                </a: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400" y="1685585"/>
                <a:ext cx="2865600" cy="707886"/>
              </a:xfrm>
              <a:prstGeom prst="rect">
                <a:avLst/>
              </a:prstGeom>
              <a:blipFill>
                <a:blip r:embed="rId5"/>
                <a:stretch>
                  <a:fillRect l="-213" t="-48276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6338304" y="2953512"/>
                <a:ext cx="2131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dewpoint 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04" y="2953512"/>
                <a:ext cx="2131200" cy="276999"/>
              </a:xfrm>
              <a:prstGeom prst="rect">
                <a:avLst/>
              </a:prstGeom>
              <a:blipFill>
                <a:blip r:embed="rId6"/>
                <a:stretch>
                  <a:fillRect l="-287" t="-22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357D65E0-8549-D247-99E4-541B6CDD7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23854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4813579" y="1208598"/>
            <a:ext cx="4814457" cy="3363401"/>
          </a:xfrm>
        </p:spPr>
        <p:txBody>
          <a:bodyPr/>
          <a:lstStyle/>
          <a:p>
            <a:pPr marL="182563" indent="-182563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5116"/>
          <a:stretch/>
        </p:blipFill>
        <p:spPr>
          <a:xfrm>
            <a:off x="32776" y="1"/>
            <a:ext cx="4780803" cy="4736342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 rot="8063656">
            <a:off x="721550" y="514111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 rot="10800000">
            <a:off x="1717554" y="4296139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3598868" y="164868"/>
            <a:ext cx="2021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50" charset="0"/>
                <a:hlinkClick r:id="rId3"/>
              </a:rPr>
              <a:t>https://matplotlib.org/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E83F04BD-4F02-284C-BFB1-7D9228CA7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84108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854" y="1868881"/>
            <a:ext cx="7894444" cy="844793"/>
          </a:xfrm>
        </p:spPr>
        <p:txBody>
          <a:bodyPr/>
          <a:lstStyle/>
          <a:p>
            <a:r>
              <a:rPr lang="en-US" sz="1800" dirty="0"/>
              <a:t>Python Crash-Course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Part 4: </a:t>
            </a:r>
            <a:r>
              <a:rPr lang="en-US" sz="2800" dirty="0" err="1"/>
              <a:t>netcdf</a:t>
            </a:r>
            <a:endParaRPr lang="de-DE" sz="1200" dirty="0"/>
          </a:p>
        </p:txBody>
      </p:sp>
      <p:sp>
        <p:nvSpPr>
          <p:cNvPr id="7" name="Rechteck 6"/>
          <p:cNvSpPr/>
          <p:nvPr/>
        </p:nvSpPr>
        <p:spPr>
          <a:xfrm>
            <a:off x="391886" y="3865348"/>
            <a:ext cx="1354412" cy="91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D9A418-11B5-384B-AD69-92EF8A216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488C6B97-8FC7-B54C-AEDD-D286EB3E2838}"/>
              </a:ext>
            </a:extLst>
          </p:cNvPr>
          <p:cNvSpPr txBox="1">
            <a:spLocks/>
          </p:cNvSpPr>
          <p:nvPr/>
        </p:nvSpPr>
        <p:spPr>
          <a:xfrm>
            <a:off x="439999" y="3671047"/>
            <a:ext cx="8087538" cy="126470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baseline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Martin Radenz (radenz@tropos.de) </a:t>
            </a:r>
          </a:p>
          <a:p>
            <a:r>
              <a:rPr lang="de-DE" sz="1400">
                <a:solidFill>
                  <a:srgbClr val="C00000"/>
                </a:solidFill>
              </a:rPr>
              <a:t>Willi Schimmel (willi.schimmel@uni-leipzig.de) </a:t>
            </a:r>
          </a:p>
          <a:p>
            <a:r>
              <a:rPr lang="de-DE" sz="1400">
                <a:solidFill>
                  <a:srgbClr val="C00000"/>
                </a:solidFill>
              </a:rPr>
              <a:t>Teresa Vogl (teresa.vogl@uni-leipzig.de) </a:t>
            </a:r>
          </a:p>
          <a:p>
            <a:endParaRPr lang="de-DE" sz="1400"/>
          </a:p>
          <a:p>
            <a:endParaRPr lang="de-DE" sz="1400"/>
          </a:p>
          <a:p>
            <a:r>
              <a:rPr lang="de-DE" sz="1200"/>
              <a:t>LIM, 04.07.2018, </a:t>
            </a:r>
            <a:r>
              <a:rPr lang="de-DE" sz="1200">
                <a:solidFill>
                  <a:srgbClr val="C00000"/>
                </a:solidFill>
              </a:rPr>
              <a:t>02.05.2019</a:t>
            </a:r>
          </a:p>
          <a:p>
            <a:r>
              <a:rPr lang="de-DE" sz="1200"/>
              <a:t>TROPOS, 22.03.2019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71009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install additional libraries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anaconda package manager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2" y="1542615"/>
            <a:ext cx="2724724" cy="201480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7" y="3916238"/>
            <a:ext cx="4524375" cy="76200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2" name="Inhaltsplatzhalter 3"/>
          <p:cNvSpPr txBox="1">
            <a:spLocks/>
          </p:cNvSpPr>
          <p:nvPr/>
        </p:nvSpPr>
        <p:spPr>
          <a:xfrm>
            <a:off x="2019370" y="1333451"/>
            <a:ext cx="1257959" cy="781596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right click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243" t="1887" r="23922"/>
          <a:stretch/>
        </p:blipFill>
        <p:spPr>
          <a:xfrm>
            <a:off x="5066859" y="1542615"/>
            <a:ext cx="4023361" cy="897139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4" name="Inhaltsplatzhalter 6"/>
          <p:cNvSpPr txBox="1">
            <a:spLocks/>
          </p:cNvSpPr>
          <p:nvPr/>
        </p:nvSpPr>
        <p:spPr>
          <a:xfrm>
            <a:off x="4992426" y="1135995"/>
            <a:ext cx="4814457" cy="3269317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python package manager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260180" y="1124904"/>
            <a:ext cx="1230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Helvetica" pitchFamily="50" charset="0"/>
              </a:rPr>
              <a:t>OR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58EA2061-E256-DE46-ACF7-623977AE6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04351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netcdf4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4" y="1135996"/>
            <a:ext cx="3404524" cy="3269317"/>
          </a:xfrm>
        </p:spPr>
        <p:txBody>
          <a:bodyPr/>
          <a:lstStyle/>
          <a:p>
            <a:r>
              <a:rPr lang="en-US" dirty="0"/>
              <a:t>read &amp; write netcdf3 </a:t>
            </a:r>
            <a:br>
              <a:rPr lang="en-US" dirty="0"/>
            </a:br>
            <a:r>
              <a:rPr lang="en-US" dirty="0"/>
              <a:t>and netcdf4 datasets</a:t>
            </a:r>
          </a:p>
          <a:p>
            <a:r>
              <a:rPr lang="en-US" dirty="0" err="1"/>
              <a:t>netcdf</a:t>
            </a:r>
            <a:r>
              <a:rPr lang="en-US" dirty="0"/>
              <a:t> = </a:t>
            </a:r>
            <a:br>
              <a:rPr lang="en-US" dirty="0"/>
            </a:br>
            <a:r>
              <a:rPr lang="en-US" dirty="0"/>
              <a:t>self-describing binary format for multi-dimensional datasets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based on hdf5 C library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131" y="106680"/>
            <a:ext cx="5557750" cy="438537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27479" y="78886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50" charset="0"/>
                <a:hlinkClick r:id="rId3"/>
              </a:rPr>
              <a:t>http://unidata.github.io/netcdf4-python/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770A104-7ED3-9F44-BE17-E145C35DE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392364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338303" y="1135996"/>
            <a:ext cx="2713099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</a:t>
            </a:r>
            <a:r>
              <a:rPr lang="en-US" dirty="0" err="1"/>
              <a:t>netcdf</a:t>
            </a:r>
            <a:r>
              <a:rPr lang="en-US" dirty="0"/>
              <a:t> attributes with </a:t>
            </a:r>
            <a:r>
              <a:rPr lang="en-US" dirty="0" err="1"/>
              <a:t>f.attrname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comprehension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datetime.timedelta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811034"/>
            <a:ext cx="6009261" cy="35942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Convert the </a:t>
            </a:r>
            <a:r>
              <a:rPr lang="en-US" dirty="0" err="1"/>
              <a:t>cloudnet</a:t>
            </a:r>
            <a:r>
              <a:rPr lang="en-US" dirty="0"/>
              <a:t> time format to list of </a:t>
            </a:r>
            <a:r>
              <a:rPr lang="en-US" dirty="0" err="1"/>
              <a:t>datetimes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3" y="1677893"/>
            <a:ext cx="5657850" cy="542925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17460B8-6FDC-AE44-BF4C-FD16EC1D2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85651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986532" y="331468"/>
            <a:ext cx="1217472" cy="540987"/>
          </a:xfrm>
        </p:spPr>
        <p:txBody>
          <a:bodyPr/>
          <a:lstStyle/>
          <a:p>
            <a:r>
              <a:rPr lang="en-US" dirty="0" err="1"/>
              <a:t>Spyder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823769" cy="4733709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7014C24-938F-9B46-B009-8C402F8C9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637053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62441" y="331468"/>
            <a:ext cx="1541563" cy="540987"/>
          </a:xfrm>
        </p:spPr>
        <p:txBody>
          <a:bodyPr/>
          <a:lstStyle/>
          <a:p>
            <a:r>
              <a:rPr lang="en-US" dirty="0" err="1"/>
              <a:t>PyCharm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5" y="-9937"/>
            <a:ext cx="5798916" cy="4743646"/>
          </a:xfr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8144D26-D0AB-6947-B551-A86084461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3687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F89DC3A-7E4D-D342-AB25-E684DC30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929"/>
            <a:ext cx="9144000" cy="3779641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Anaconda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255686" y="809829"/>
            <a:ext cx="37303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3"/>
              </a:rPr>
              <a:t>https://www.anaconda.com/products/individual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028" y="61572"/>
            <a:ext cx="2834646" cy="2210753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599267" y="1668780"/>
            <a:ext cx="2041813" cy="30777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Helvetica" pitchFamily="50" charset="0"/>
              </a:rPr>
              <a:t>VSCode</a:t>
            </a:r>
            <a:r>
              <a:rPr lang="en-US" sz="1400" b="1" dirty="0">
                <a:latin typeface="Helvetica" pitchFamily="50" charset="0"/>
              </a:rPr>
              <a:t> Editor -&gt; skip</a:t>
            </a:r>
          </a:p>
        </p:txBody>
      </p:sp>
    </p:spTree>
    <p:extLst>
      <p:ext uri="{BB962C8B-B14F-4D97-AF65-F5344CB8AC3E}">
        <p14:creationId xmlns:p14="http://schemas.microsoft.com/office/powerpoint/2010/main" val="21957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97165" y="331468"/>
            <a:ext cx="1217472" cy="540987"/>
          </a:xfrm>
        </p:spPr>
        <p:txBody>
          <a:bodyPr/>
          <a:lstStyle/>
          <a:p>
            <a:r>
              <a:rPr lang="en-US" dirty="0"/>
              <a:t>VS Code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8304" cy="476232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3969978-E576-1D4F-8F87-A13ED22C5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743042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Further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763384"/>
            <a:ext cx="5488465" cy="3794480"/>
          </a:xfrm>
        </p:spPr>
        <p:txBody>
          <a:bodyPr/>
          <a:lstStyle/>
          <a:p>
            <a:pPr marL="179388" indent="-179388" defTabSz="360363"/>
            <a:r>
              <a:rPr lang="en-US" sz="1000" dirty="0"/>
              <a:t>Dive into python book (free online) </a:t>
            </a:r>
            <a:r>
              <a:rPr lang="en-US" sz="1000" dirty="0">
                <a:hlinkClick r:id="rId2"/>
              </a:rPr>
              <a:t>http://www.diveintopython3.net/</a:t>
            </a:r>
            <a:endParaRPr lang="en-US" sz="1000" dirty="0"/>
          </a:p>
          <a:p>
            <a:pPr marL="179388" indent="-179388" defTabSz="360363">
              <a:buNone/>
            </a:pPr>
            <a:endParaRPr lang="en-US" sz="1000" dirty="0"/>
          </a:p>
          <a:p>
            <a:pPr marL="179388" indent="-179388" defTabSz="360363"/>
            <a:r>
              <a:rPr lang="en-US" sz="1000" dirty="0"/>
              <a:t>The Hitchhiker’s Guide to Python </a:t>
            </a:r>
            <a:r>
              <a:rPr lang="en-US" sz="1000" dirty="0">
                <a:hlinkClick r:id="rId3"/>
              </a:rPr>
              <a:t>http://docs.python-guide.org/en/latest/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>
                <a:hlinkClick r:id="rId4"/>
              </a:rPr>
              <a:t>https://www.scipy-lectures.org/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>
                <a:hlinkClick r:id="rId5"/>
              </a:rPr>
              <a:t>https://github.com/jrjohansson/scientific-python-lectures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>
                <a:hlinkClick r:id="rId6"/>
              </a:rPr>
              <a:t>http://swcarpentry.github.io/python-novice-gapminder/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>
                <a:hlinkClick r:id="rId7"/>
              </a:rPr>
              <a:t>https://github.com/juliangaal/python-cheat-sheet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GB" sz="1000" dirty="0">
                <a:solidFill>
                  <a:srgbClr val="000000"/>
                </a:solidFill>
                <a:hlinkClick r:id="rId8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Python Book (free PDF) </a:t>
            </a:r>
            <a:r>
              <a:rPr lang="en-GB" sz="10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https://link.springer.com/content/pdf/10.1007%2F978-3-030-50356-7.pdf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/>
              <a:t>stackoverflow.com</a:t>
            </a:r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/>
              <a:t>Video-tutorials:</a:t>
            </a:r>
            <a:br>
              <a:rPr lang="en-US" sz="1000" dirty="0"/>
            </a:br>
            <a:r>
              <a:rPr lang="en-US" sz="1000" dirty="0">
                <a:hlinkClick r:id="rId9"/>
              </a:rPr>
              <a:t>https://www.youtube.com/watch?v=rfscVS0vtbw</a:t>
            </a:r>
            <a:r>
              <a:rPr lang="en-US" sz="1000" dirty="0"/>
              <a:t> (general)</a:t>
            </a:r>
            <a:br>
              <a:rPr lang="en-US" sz="1000" dirty="0"/>
            </a:br>
            <a:r>
              <a:rPr lang="en-US" sz="1000" dirty="0">
                <a:hlinkClick r:id="rId10"/>
              </a:rPr>
              <a:t>https://www.youtube.com/watch?v=gtejJ3RCddE</a:t>
            </a:r>
            <a:r>
              <a:rPr lang="en-US" sz="1000" dirty="0"/>
              <a:t> (</a:t>
            </a:r>
            <a:r>
              <a:rPr lang="en-US" sz="1000" dirty="0" err="1"/>
              <a:t>numpy</a:t>
            </a:r>
            <a:r>
              <a:rPr lang="en-US" sz="1000" dirty="0"/>
              <a:t>)</a:t>
            </a:r>
            <a:br>
              <a:rPr lang="en-US" sz="1000" dirty="0"/>
            </a:br>
            <a:r>
              <a:rPr lang="en-US" sz="1000" dirty="0">
                <a:hlinkClick r:id="rId11"/>
              </a:rPr>
              <a:t>https://www.youtube.com/watch?v=6gdNUDs6QPc</a:t>
            </a:r>
            <a:r>
              <a:rPr lang="en-US" sz="1000" dirty="0"/>
              <a:t> (</a:t>
            </a:r>
            <a:r>
              <a:rPr lang="en-US" sz="1000" dirty="0" err="1"/>
              <a:t>matplotlib</a:t>
            </a:r>
            <a:r>
              <a:rPr lang="en-US" sz="1000" dirty="0"/>
              <a:t>)</a:t>
            </a:r>
          </a:p>
          <a:p>
            <a:pPr marL="179388" indent="-179388" defTabSz="360363"/>
            <a:endParaRPr lang="en-US" sz="1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" t="7877" r="15306" b="10437"/>
          <a:stretch/>
        </p:blipFill>
        <p:spPr>
          <a:xfrm>
            <a:off x="5817508" y="59304"/>
            <a:ext cx="3044142" cy="454742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98534D3-CD4D-D34A-8080-3EE2B675D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56616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685FB0-4E4D-AB40-B87B-89442CE5F296}"/>
              </a:ext>
            </a:extLst>
          </p:cNvPr>
          <p:cNvSpPr/>
          <p:nvPr/>
        </p:nvSpPr>
        <p:spPr>
          <a:xfrm>
            <a:off x="-135228" y="-231820"/>
            <a:ext cx="10019763" cy="5872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2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69A46F-152B-0446-B323-813360CA0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83"/>
          <a:stretch/>
        </p:blipFill>
        <p:spPr>
          <a:xfrm>
            <a:off x="1437483" y="872455"/>
            <a:ext cx="6845125" cy="3518596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IDE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255686" y="809829"/>
            <a:ext cx="5089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3"/>
              </a:rPr>
              <a:t>https://www.jetbrains.com/pycharm/download/#section=windows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DAC39-095C-2B49-B5A2-82656B3301EA}"/>
              </a:ext>
            </a:extLst>
          </p:cNvPr>
          <p:cNvSpPr txBox="1"/>
          <p:nvPr/>
        </p:nvSpPr>
        <p:spPr>
          <a:xfrm rot="501714">
            <a:off x="5799820" y="396472"/>
            <a:ext cx="3150798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Professional Version free for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</a:rPr>
              <a:t>University Students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</a:rPr>
              <a:t>with JetBrains Account</a:t>
            </a:r>
            <a:endParaRPr lang="en-GB" sz="1600" dirty="0">
              <a:hlinkClick r:id="rId4"/>
            </a:endParaRPr>
          </a:p>
          <a:p>
            <a:pPr algn="ctr"/>
            <a:r>
              <a:rPr lang="en-GB" sz="1600" dirty="0">
                <a:hlinkClick r:id="rId4"/>
              </a:rPr>
              <a:t>https://account.jetbrains.com/login</a:t>
            </a:r>
            <a:endParaRPr 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14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892925"/>
            <a:ext cx="4814457" cy="3269317"/>
          </a:xfrm>
        </p:spPr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console</a:t>
            </a:r>
          </a:p>
          <a:p>
            <a:endParaRPr lang="en-US" dirty="0"/>
          </a:p>
          <a:p>
            <a:r>
              <a:rPr lang="en-US" dirty="0"/>
              <a:t>IDE (PyCharm)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script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3" y="2743200"/>
            <a:ext cx="3419700" cy="168244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4" y="3627912"/>
            <a:ext cx="3419699" cy="758823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cxnSp>
        <p:nvCxnSpPr>
          <p:cNvPr id="12" name="Gerade Verbindung mit Pfeil 11"/>
          <p:cNvCxnSpPr/>
          <p:nvPr/>
        </p:nvCxnSpPr>
        <p:spPr>
          <a:xfrm flipV="1">
            <a:off x="2662177" y="983848"/>
            <a:ext cx="1671922" cy="1041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cxnSpLocks/>
          </p:cNvCxnSpPr>
          <p:nvPr/>
        </p:nvCxnSpPr>
        <p:spPr>
          <a:xfrm>
            <a:off x="2530699" y="1752992"/>
            <a:ext cx="1629177" cy="6821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1470148" y="2398385"/>
            <a:ext cx="168960" cy="52036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90D1EC3D-BB50-9744-B8F9-DA6328F34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730-D88A-E64C-A2DB-B65650045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5"/>
          <a:stretch/>
        </p:blipFill>
        <p:spPr>
          <a:xfrm>
            <a:off x="4572000" y="23019"/>
            <a:ext cx="4018208" cy="19323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A8F4F2-BB9B-374A-B003-8AE2EC925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689" y="2074029"/>
            <a:ext cx="4924169" cy="307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4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375491" y="5623327"/>
            <a:ext cx="657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Python Interpreter like Anaconda: PyCharm </a:t>
            </a:r>
            <a:r>
              <a:rPr lang="en-US" dirty="0">
                <a:sym typeface="Wingdings" pitchFamily="2" charset="2"/>
              </a:rPr>
              <a:t> Preferences --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A54D2-0FA5-D545-A03F-8863EF4FC593}"/>
              </a:ext>
            </a:extLst>
          </p:cNvPr>
          <p:cNvSpPr txBox="1"/>
          <p:nvPr/>
        </p:nvSpPr>
        <p:spPr>
          <a:xfrm>
            <a:off x="478172" y="1002442"/>
            <a:ext cx="2033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Adding a New Project: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939B1-5FA0-3640-B5D2-6043EB5D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1475489"/>
            <a:ext cx="3188272" cy="2973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C459C-171D-9D4E-867C-8FF304A8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594" y="1475489"/>
            <a:ext cx="4973886" cy="29734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1AE9E7-39A5-CB42-B2B9-4FB3B7A8D7A3}"/>
              </a:ext>
            </a:extLst>
          </p:cNvPr>
          <p:cNvSpPr txBox="1"/>
          <p:nvPr/>
        </p:nvSpPr>
        <p:spPr>
          <a:xfrm>
            <a:off x="3907594" y="1017958"/>
            <a:ext cx="480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Specify location of your project &amp; configure interpreter: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BBD9EAA-9F1B-2543-B018-9C3BDAFB618C}"/>
              </a:ext>
            </a:extLst>
          </p:cNvPr>
          <p:cNvSpPr/>
          <p:nvPr/>
        </p:nvSpPr>
        <p:spPr>
          <a:xfrm rot="14208258">
            <a:off x="8596648" y="3370883"/>
            <a:ext cx="360608" cy="270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DAA4AD-E543-C44B-ACB9-C51C8D462710}"/>
              </a:ext>
            </a:extLst>
          </p:cNvPr>
          <p:cNvSpPr/>
          <p:nvPr/>
        </p:nvSpPr>
        <p:spPr>
          <a:xfrm rot="2725489">
            <a:off x="4878947" y="2826948"/>
            <a:ext cx="360608" cy="270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2CD9BAE-24AB-6440-9DDC-DB3E30B0EE0C}"/>
              </a:ext>
            </a:extLst>
          </p:cNvPr>
          <p:cNvSpPr/>
          <p:nvPr/>
        </p:nvSpPr>
        <p:spPr>
          <a:xfrm rot="20365265">
            <a:off x="4384989" y="3759592"/>
            <a:ext cx="894971" cy="174854"/>
          </a:xfrm>
          <a:prstGeom prst="rightArrow">
            <a:avLst>
              <a:gd name="adj1" fmla="val 73872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739262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375491" y="5623327"/>
            <a:ext cx="657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Python Interpreter like Anaconda: PyCharm </a:t>
            </a:r>
            <a:r>
              <a:rPr lang="en-US" dirty="0">
                <a:sym typeface="Wingdings" pitchFamily="2" charset="2"/>
              </a:rPr>
              <a:t> Preferences --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71FCC-D633-2D46-9A46-ABA602B5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4" y="1291085"/>
            <a:ext cx="5151650" cy="3439382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7B7E3270-3942-EE4D-81A4-78276AF9B9A5}"/>
              </a:ext>
            </a:extLst>
          </p:cNvPr>
          <p:cNvSpPr/>
          <p:nvPr/>
        </p:nvSpPr>
        <p:spPr>
          <a:xfrm rot="12605226">
            <a:off x="1115159" y="1682035"/>
            <a:ext cx="360608" cy="270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05EAA-2EB6-E04A-A2D5-DFC5B2E81994}"/>
              </a:ext>
            </a:extLst>
          </p:cNvPr>
          <p:cNvSpPr txBox="1"/>
          <p:nvPr/>
        </p:nvSpPr>
        <p:spPr>
          <a:xfrm>
            <a:off x="5055051" y="721464"/>
            <a:ext cx="5379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Specify path to Anaconda3 Python interpreter &amp; </a:t>
            </a:r>
          </a:p>
          <a:p>
            <a:r>
              <a:rPr lang="en-US" sz="1400" dirty="0" err="1"/>
              <a:t>conda</a:t>
            </a:r>
            <a:r>
              <a:rPr lang="en-US" sz="1400" dirty="0"/>
              <a:t> executable usually:</a:t>
            </a:r>
          </a:p>
          <a:p>
            <a:endParaRPr lang="en-US" sz="1400" dirty="0"/>
          </a:p>
          <a:p>
            <a:r>
              <a:rPr lang="en-US" sz="1400" dirty="0"/>
              <a:t>	/Users/[name]/anaconda3/bin/python</a:t>
            </a:r>
          </a:p>
          <a:p>
            <a:r>
              <a:rPr lang="en-US" sz="1400" dirty="0"/>
              <a:t>	/Users/[name]/anaconda3/bin/</a:t>
            </a:r>
            <a:r>
              <a:rPr lang="en-US" sz="1400" dirty="0" err="1"/>
              <a:t>conda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F72CF-EDE6-E24A-9C9F-5889C487C1B8}"/>
              </a:ext>
            </a:extLst>
          </p:cNvPr>
          <p:cNvSpPr txBox="1"/>
          <p:nvPr/>
        </p:nvSpPr>
        <p:spPr>
          <a:xfrm>
            <a:off x="5847008" y="2369713"/>
            <a:ext cx="2180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Path specification depends on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29831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375491" y="5623327"/>
            <a:ext cx="657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Python Interpreter like Anaconda: PyCharm </a:t>
            </a:r>
            <a:r>
              <a:rPr lang="en-US" dirty="0">
                <a:sym typeface="Wingdings" pitchFamily="2" charset="2"/>
              </a:rPr>
              <a:t> Preferences --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6014A-DBAE-0744-BEF9-A5DA354E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34" y="842698"/>
            <a:ext cx="6270168" cy="3920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03A695-7EEE-A44C-AE08-0A2F311A171C}"/>
              </a:ext>
            </a:extLst>
          </p:cNvPr>
          <p:cNvSpPr txBox="1"/>
          <p:nvPr/>
        </p:nvSpPr>
        <p:spPr>
          <a:xfrm>
            <a:off x="7283669" y="1790963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…done</a:t>
            </a:r>
          </a:p>
        </p:txBody>
      </p:sp>
    </p:spTree>
    <p:extLst>
      <p:ext uri="{BB962C8B-B14F-4D97-AF65-F5344CB8AC3E}">
        <p14:creationId xmlns:p14="http://schemas.microsoft.com/office/powerpoint/2010/main" val="2888069334"/>
      </p:ext>
    </p:extLst>
  </p:cSld>
  <p:clrMapOvr>
    <a:masterClrMapping/>
  </p:clrMapOvr>
</p:sld>
</file>

<file path=ppt/theme/theme1.xml><?xml version="1.0" encoding="utf-8"?>
<a:theme xmlns:a="http://schemas.openxmlformats.org/drawingml/2006/main" name="1_TROPOS_PP_16_9_e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Presentation_16to9_ENG</Template>
  <TotalTime>0</TotalTime>
  <Words>1626</Words>
  <Application>Microsoft Office PowerPoint</Application>
  <PresentationFormat>Bildschirmpräsentation (16:9)</PresentationFormat>
  <Paragraphs>390</Paragraphs>
  <Slides>42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Helvetica</vt:lpstr>
      <vt:lpstr>Wingdings</vt:lpstr>
      <vt:lpstr>1_TROPOS_PP_16_9_eng</vt:lpstr>
      <vt:lpstr>Benutzerdefiniertes Design</vt:lpstr>
      <vt:lpstr>0 Installation &amp; Introduction 1 Basics 2 standard library 3 numpy and matplotlib 4 netCDF4</vt:lpstr>
      <vt:lpstr>Part 0: Installation &amp; Introduction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Part 1: Basics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Part 2: standard library</vt:lpstr>
      <vt:lpstr>PowerPoint-Präsentation</vt:lpstr>
      <vt:lpstr>PowerPoint-Präsentation</vt:lpstr>
      <vt:lpstr>Part 3:</vt:lpstr>
      <vt:lpstr>Python Crash-Course Part 3: numpy</vt:lpstr>
      <vt:lpstr>PowerPoint-Präsentation</vt:lpstr>
      <vt:lpstr>PowerPoint-Präsentation</vt:lpstr>
      <vt:lpstr>PowerPoint-Präsentation</vt:lpstr>
      <vt:lpstr>PowerPoint-Präsentation</vt:lpstr>
      <vt:lpstr>Python Crash-Course Part 4: netcdf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TROPOS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Radenz</dc:creator>
  <cp:lastModifiedBy>teresa</cp:lastModifiedBy>
  <cp:revision>694</cp:revision>
  <dcterms:created xsi:type="dcterms:W3CDTF">2017-05-17T06:30:45Z</dcterms:created>
  <dcterms:modified xsi:type="dcterms:W3CDTF">2020-10-04T16:29:14Z</dcterms:modified>
</cp:coreProperties>
</file>